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F9BF-7F48-4C32-A0B0-1E669C474E32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43C9-095A-436D-AD47-110FAD325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F9BF-7F48-4C32-A0B0-1E669C474E32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43C9-095A-436D-AD47-110FAD325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F9BF-7F48-4C32-A0B0-1E669C474E32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43C9-095A-436D-AD47-110FAD325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F9BF-7F48-4C32-A0B0-1E669C474E32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43C9-095A-436D-AD47-110FAD325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F9BF-7F48-4C32-A0B0-1E669C474E32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43C9-095A-436D-AD47-110FAD325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F9BF-7F48-4C32-A0B0-1E669C474E32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43C9-095A-436D-AD47-110FAD325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F9BF-7F48-4C32-A0B0-1E669C474E32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43C9-095A-436D-AD47-110FAD325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F9BF-7F48-4C32-A0B0-1E669C474E32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43C9-095A-436D-AD47-110FAD325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F9BF-7F48-4C32-A0B0-1E669C474E32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43C9-095A-436D-AD47-110FAD325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F9BF-7F48-4C32-A0B0-1E669C474E32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43C9-095A-436D-AD47-110FAD325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F9BF-7F48-4C32-A0B0-1E669C474E32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43C9-095A-436D-AD47-110FAD325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BF9BF-7F48-4C32-A0B0-1E669C474E32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43C9-095A-436D-AD47-110FAD325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zh-CN" altLang="en-US" dirty="0" smtClean="0">
                <a:solidFill>
                  <a:schemeClr val="bg2"/>
                </a:solidFill>
              </a:rPr>
              <a:t>核桃栽培管理技术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zh-CN" altLang="en-US" dirty="0" smtClean="0">
                <a:solidFill>
                  <a:schemeClr val="bg2"/>
                </a:solidFill>
              </a:rPr>
              <a:t>魏县林业局高级工程师</a:t>
            </a:r>
            <a:r>
              <a:rPr lang="en-US" altLang="zh-CN" dirty="0" smtClean="0">
                <a:solidFill>
                  <a:schemeClr val="bg2"/>
                </a:solidFill>
              </a:rPr>
              <a:t>——</a:t>
            </a:r>
            <a:r>
              <a:rPr lang="zh-CN" altLang="en-US" dirty="0" smtClean="0">
                <a:solidFill>
                  <a:schemeClr val="bg2"/>
                </a:solidFill>
              </a:rPr>
              <a:t>刘振廷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核桃</a:t>
            </a:r>
            <a:r>
              <a:rPr lang="zh-CN" altLang="zh-CN" dirty="0" smtClean="0">
                <a:solidFill>
                  <a:srgbClr val="FF0000"/>
                </a:solidFill>
              </a:rPr>
              <a:t>溃疡病</a:t>
            </a:r>
            <a:endParaRPr lang="zh-CN" altLang="en-US" dirty="0"/>
          </a:p>
        </p:txBody>
      </p:sp>
      <p:pic>
        <p:nvPicPr>
          <p:cNvPr id="4" name="内容占位符 3" descr="核桃溃疡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645024"/>
            <a:ext cx="3857625" cy="3028950"/>
          </a:xfrm>
        </p:spPr>
      </p:pic>
      <p:pic>
        <p:nvPicPr>
          <p:cNvPr id="5" name="图片 4" descr="核桃溃疡病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24744"/>
            <a:ext cx="3052961" cy="2443971"/>
          </a:xfrm>
          <a:prstGeom prst="rect">
            <a:avLst/>
          </a:prstGeom>
        </p:spPr>
      </p:pic>
      <p:pic>
        <p:nvPicPr>
          <p:cNvPr id="6" name="图片 5" descr="核桃溃疡病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12776"/>
            <a:ext cx="3240360" cy="47806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考题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zh-CN" dirty="0"/>
              <a:t>核桃有几大类别？分别写出每一类别一个品种。</a:t>
            </a:r>
          </a:p>
          <a:p>
            <a:r>
              <a:rPr lang="en-US" altLang="zh-CN" dirty="0"/>
              <a:t>2</a:t>
            </a:r>
            <a:r>
              <a:rPr lang="zh-CN" altLang="zh-CN" dirty="0"/>
              <a:t>黑斑病主要危害核桃树那些部位？怎样防治？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 smtClean="0">
                <a:solidFill>
                  <a:srgbClr val="FF0000"/>
                </a:solidFill>
              </a:rPr>
              <a:t>一、</a:t>
            </a:r>
            <a:r>
              <a:rPr lang="zh-CN" altLang="zh-CN" dirty="0" smtClean="0">
                <a:solidFill>
                  <a:srgbClr val="FF0000"/>
                </a:solidFill>
              </a:rPr>
              <a:t>栽植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CN" altLang="zh-CN" dirty="0">
                <a:solidFill>
                  <a:srgbClr val="FF0000"/>
                </a:solidFill>
              </a:rPr>
              <a:t>栽植时期：冬季苗木落叶后至土坡封冻前。春季：土坡解冻后至发芽前。</a:t>
            </a:r>
          </a:p>
          <a:p>
            <a:pPr lvl="0"/>
            <a:r>
              <a:rPr lang="zh-CN" altLang="zh-CN" dirty="0">
                <a:solidFill>
                  <a:srgbClr val="FF0000"/>
                </a:solidFill>
              </a:rPr>
              <a:t>栽植密度：中冠树：</a:t>
            </a:r>
            <a:r>
              <a:rPr lang="en-US" altLang="zh-CN" dirty="0">
                <a:solidFill>
                  <a:srgbClr val="FF0000"/>
                </a:solidFill>
              </a:rPr>
              <a:t>4*5</a:t>
            </a:r>
            <a:r>
              <a:rPr lang="zh-CN" altLang="zh-CN" dirty="0">
                <a:solidFill>
                  <a:srgbClr val="FF0000"/>
                </a:solidFill>
              </a:rPr>
              <a:t>米，</a:t>
            </a:r>
            <a:r>
              <a:rPr lang="en-US" altLang="zh-CN" dirty="0">
                <a:solidFill>
                  <a:srgbClr val="FF0000"/>
                </a:solidFill>
              </a:rPr>
              <a:t>4*6</a:t>
            </a:r>
            <a:r>
              <a:rPr lang="zh-CN" altLang="zh-CN" dirty="0">
                <a:solidFill>
                  <a:srgbClr val="FF0000"/>
                </a:solidFill>
              </a:rPr>
              <a:t>米</a:t>
            </a:r>
          </a:p>
          <a:p>
            <a:pPr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   </a:t>
            </a:r>
            <a:r>
              <a:rPr lang="zh-CN" altLang="zh-CN" dirty="0">
                <a:solidFill>
                  <a:srgbClr val="FF0000"/>
                </a:solidFill>
              </a:rPr>
              <a:t>密植树：</a:t>
            </a:r>
            <a:r>
              <a:rPr lang="en-US" altLang="zh-CN" dirty="0">
                <a:solidFill>
                  <a:srgbClr val="FF0000"/>
                </a:solidFill>
              </a:rPr>
              <a:t>2.5*4</a:t>
            </a:r>
            <a:r>
              <a:rPr lang="zh-CN" altLang="zh-CN" dirty="0">
                <a:solidFill>
                  <a:srgbClr val="FF0000"/>
                </a:solidFill>
              </a:rPr>
              <a:t>米，</a:t>
            </a:r>
            <a:r>
              <a:rPr lang="en-US" altLang="zh-CN" dirty="0">
                <a:solidFill>
                  <a:srgbClr val="FF0000"/>
                </a:solidFill>
              </a:rPr>
              <a:t>3*5</a:t>
            </a:r>
            <a:r>
              <a:rPr lang="zh-CN" altLang="zh-CN" dirty="0">
                <a:solidFill>
                  <a:srgbClr val="FF0000"/>
                </a:solidFill>
              </a:rPr>
              <a:t>米</a:t>
            </a:r>
          </a:p>
          <a:p>
            <a:pPr lvl="0"/>
            <a:r>
              <a:rPr lang="zh-CN" altLang="zh-CN" dirty="0">
                <a:solidFill>
                  <a:srgbClr val="FF0000"/>
                </a:solidFill>
              </a:rPr>
              <a:t>栽植方式：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zh-CN" dirty="0">
                <a:solidFill>
                  <a:srgbClr val="FF0000"/>
                </a:solidFill>
              </a:rPr>
              <a:t>苗木根系在水中浸泡半天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zh-CN" dirty="0">
                <a:solidFill>
                  <a:srgbClr val="FF0000"/>
                </a:solidFill>
              </a:rPr>
              <a:t>栽深与土印为准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zh-CN" dirty="0">
                <a:solidFill>
                  <a:srgbClr val="FF0000"/>
                </a:solidFill>
              </a:rPr>
              <a:t>回填阳土、踩实。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zh-CN" dirty="0">
                <a:solidFill>
                  <a:srgbClr val="FF0000"/>
                </a:solidFill>
              </a:rPr>
              <a:t>栽后及时浇水，间隔</a:t>
            </a:r>
            <a:r>
              <a:rPr lang="en-US" altLang="zh-CN" dirty="0">
                <a:solidFill>
                  <a:srgbClr val="FF0000"/>
                </a:solidFill>
              </a:rPr>
              <a:t>7</a:t>
            </a:r>
            <a:r>
              <a:rPr lang="zh-CN" altLang="zh-CN" dirty="0">
                <a:solidFill>
                  <a:srgbClr val="FF0000"/>
                </a:solidFill>
              </a:rPr>
              <a:t>天后浇第二次水。</a:t>
            </a:r>
          </a:p>
          <a:p>
            <a:pPr lvl="0"/>
            <a:r>
              <a:rPr lang="zh-CN" altLang="zh-CN" dirty="0">
                <a:solidFill>
                  <a:srgbClr val="FF0000"/>
                </a:solidFill>
              </a:rPr>
              <a:t>栽后管理：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zh-CN" dirty="0">
                <a:solidFill>
                  <a:srgbClr val="FF0000"/>
                </a:solidFill>
              </a:rPr>
              <a:t>秋栽防寒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zh-CN" dirty="0">
                <a:solidFill>
                  <a:srgbClr val="FF0000"/>
                </a:solidFill>
              </a:rPr>
              <a:t>及时定干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zh-CN" dirty="0">
                <a:solidFill>
                  <a:srgbClr val="FF0000"/>
                </a:solidFill>
              </a:rPr>
              <a:t>中耕除草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zh-CN" dirty="0">
                <a:solidFill>
                  <a:srgbClr val="FF0000"/>
                </a:solidFill>
              </a:rPr>
              <a:t>防治病虫害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 smtClean="0">
                <a:solidFill>
                  <a:srgbClr val="FF0000"/>
                </a:solidFill>
              </a:rPr>
              <a:t>二、</a:t>
            </a:r>
            <a:r>
              <a:rPr lang="zh-CN" altLang="zh-CN" dirty="0" smtClean="0">
                <a:solidFill>
                  <a:srgbClr val="FF0000"/>
                </a:solidFill>
              </a:rPr>
              <a:t>定</a:t>
            </a:r>
            <a:r>
              <a:rPr lang="zh-CN" altLang="zh-CN" dirty="0">
                <a:solidFill>
                  <a:srgbClr val="FF0000"/>
                </a:solidFill>
              </a:rPr>
              <a:t>形修</a:t>
            </a:r>
            <a:r>
              <a:rPr lang="zh-CN" altLang="zh-CN" dirty="0" smtClean="0">
                <a:solidFill>
                  <a:srgbClr val="FF0000"/>
                </a:solidFill>
              </a:rPr>
              <a:t>剪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zh-CN" altLang="en-US" dirty="0" smtClean="0">
                <a:solidFill>
                  <a:srgbClr val="FF0000"/>
                </a:solidFill>
              </a:rPr>
              <a:t>（一）</a:t>
            </a:r>
            <a:r>
              <a:rPr lang="zh-CN" altLang="zh-CN" dirty="0" smtClean="0">
                <a:solidFill>
                  <a:srgbClr val="FF0000"/>
                </a:solidFill>
              </a:rPr>
              <a:t>定</a:t>
            </a:r>
            <a:r>
              <a:rPr lang="zh-CN" altLang="zh-CN" dirty="0">
                <a:solidFill>
                  <a:srgbClr val="FF0000"/>
                </a:solidFill>
              </a:rPr>
              <a:t>形</a:t>
            </a:r>
            <a:r>
              <a:rPr lang="zh-CN" altLang="zh-CN" dirty="0" smtClean="0">
                <a:solidFill>
                  <a:srgbClr val="FF0000"/>
                </a:solidFill>
              </a:rPr>
              <a:t>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0"/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疏</a:t>
            </a:r>
            <a:r>
              <a:rPr lang="zh-CN" altLang="zh-CN" dirty="0">
                <a:solidFill>
                  <a:srgbClr val="FF0000"/>
                </a:solidFill>
              </a:rPr>
              <a:t>散分层</a:t>
            </a:r>
            <a:r>
              <a:rPr lang="zh-CN" altLang="zh-CN" dirty="0" smtClean="0">
                <a:solidFill>
                  <a:srgbClr val="FF0000"/>
                </a:solidFill>
              </a:rPr>
              <a:t>形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0"/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自</a:t>
            </a:r>
            <a:r>
              <a:rPr lang="zh-CN" altLang="zh-CN" dirty="0">
                <a:solidFill>
                  <a:srgbClr val="FF0000"/>
                </a:solidFill>
              </a:rPr>
              <a:t>然开心</a:t>
            </a:r>
            <a:r>
              <a:rPr lang="zh-CN" altLang="zh-CN" dirty="0" smtClean="0">
                <a:solidFill>
                  <a:srgbClr val="FF0000"/>
                </a:solidFill>
              </a:rPr>
              <a:t>形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0"/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主</a:t>
            </a:r>
            <a:r>
              <a:rPr lang="zh-CN" altLang="zh-CN" dirty="0">
                <a:solidFill>
                  <a:srgbClr val="FF0000"/>
                </a:solidFill>
              </a:rPr>
              <a:t>干形</a:t>
            </a:r>
          </a:p>
          <a:p>
            <a:pPr lvl="0"/>
            <a:r>
              <a:rPr lang="zh-CN" altLang="en-US" dirty="0" smtClean="0">
                <a:solidFill>
                  <a:srgbClr val="FF0000"/>
                </a:solidFill>
              </a:rPr>
              <a:t>（二）</a:t>
            </a:r>
            <a:r>
              <a:rPr lang="zh-CN" altLang="zh-CN" dirty="0" smtClean="0">
                <a:solidFill>
                  <a:srgbClr val="FF0000"/>
                </a:solidFill>
              </a:rPr>
              <a:t>修</a:t>
            </a:r>
            <a:r>
              <a:rPr lang="zh-CN" altLang="zh-CN" dirty="0">
                <a:solidFill>
                  <a:srgbClr val="FF0000"/>
                </a:solidFill>
              </a:rPr>
              <a:t>剪</a:t>
            </a:r>
            <a:r>
              <a:rPr lang="zh-CN" altLang="zh-CN" dirty="0" smtClean="0">
                <a:solidFill>
                  <a:srgbClr val="FF0000"/>
                </a:solidFill>
              </a:rPr>
              <a:t>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0"/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修</a:t>
            </a:r>
            <a:r>
              <a:rPr lang="zh-CN" altLang="zh-CN" dirty="0">
                <a:solidFill>
                  <a:srgbClr val="FF0000"/>
                </a:solidFill>
              </a:rPr>
              <a:t>剪时期：春季发芽后至叶片变黄之前进行。结果树秋剪、幼树春剪。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定</a:t>
            </a:r>
            <a:r>
              <a:rPr lang="zh-CN" altLang="zh-CN" dirty="0">
                <a:solidFill>
                  <a:srgbClr val="FF0000"/>
                </a:solidFill>
              </a:rPr>
              <a:t>干：早实核桃</a:t>
            </a:r>
            <a:r>
              <a:rPr lang="en-US" altLang="zh-CN" dirty="0">
                <a:solidFill>
                  <a:srgbClr val="FF0000"/>
                </a:solidFill>
              </a:rPr>
              <a:t>0.8-1.2</a:t>
            </a:r>
            <a:r>
              <a:rPr lang="zh-CN" altLang="zh-CN" dirty="0">
                <a:solidFill>
                  <a:srgbClr val="FF0000"/>
                </a:solidFill>
              </a:rPr>
              <a:t>米，晚实核桃</a:t>
            </a:r>
            <a:r>
              <a:rPr lang="en-US" altLang="zh-CN" dirty="0">
                <a:solidFill>
                  <a:srgbClr val="FF0000"/>
                </a:solidFill>
              </a:rPr>
              <a:t>1.5</a:t>
            </a:r>
            <a:r>
              <a:rPr lang="zh-CN" altLang="zh-CN" dirty="0">
                <a:solidFill>
                  <a:srgbClr val="FF0000"/>
                </a:solidFill>
              </a:rPr>
              <a:t>米左右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幼</a:t>
            </a:r>
            <a:r>
              <a:rPr lang="zh-CN" altLang="zh-CN" dirty="0">
                <a:solidFill>
                  <a:srgbClr val="FF0000"/>
                </a:solidFill>
              </a:rPr>
              <a:t>树修剪：疏掉过密枝，短截过长枝，注意培养中心干，主枝树枝。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初</a:t>
            </a:r>
            <a:r>
              <a:rPr lang="zh-CN" altLang="zh-CN" dirty="0">
                <a:solidFill>
                  <a:srgbClr val="FF0000"/>
                </a:solidFill>
              </a:rPr>
              <a:t>结果树修剪：培养主、侧枝和结果枝组，采取留、疏、截、改相结合。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盛</a:t>
            </a:r>
            <a:r>
              <a:rPr lang="zh-CN" altLang="zh-CN" dirty="0">
                <a:solidFill>
                  <a:srgbClr val="FF0000"/>
                </a:solidFill>
              </a:rPr>
              <a:t>果期修剪：留好骨干枝，处理好外围枝，培养好结果枝组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 6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衰</a:t>
            </a:r>
            <a:r>
              <a:rPr lang="zh-CN" altLang="zh-CN" dirty="0">
                <a:solidFill>
                  <a:srgbClr val="FF0000"/>
                </a:solidFill>
              </a:rPr>
              <a:t>老期修剪：对骨干枝更新，对枝组更新。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三、</a:t>
            </a:r>
            <a:r>
              <a:rPr lang="zh-CN" altLang="zh-CN" dirty="0" smtClean="0">
                <a:solidFill>
                  <a:srgbClr val="FF0000"/>
                </a:solidFill>
              </a:rPr>
              <a:t>病</a:t>
            </a:r>
            <a:r>
              <a:rPr lang="zh-CN" altLang="zh-CN" dirty="0">
                <a:solidFill>
                  <a:srgbClr val="FF0000"/>
                </a:solidFill>
              </a:rPr>
              <a:t>虫害防治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（一）</a:t>
            </a:r>
            <a:r>
              <a:rPr lang="zh-CN" altLang="zh-CN" dirty="0" smtClean="0">
                <a:solidFill>
                  <a:srgbClr val="FF0000"/>
                </a:solidFill>
              </a:rPr>
              <a:t>虫</a:t>
            </a:r>
            <a:r>
              <a:rPr lang="zh-CN" altLang="zh-CN" dirty="0">
                <a:solidFill>
                  <a:srgbClr val="FF0000"/>
                </a:solidFill>
              </a:rPr>
              <a:t>害防</a:t>
            </a:r>
            <a:r>
              <a:rPr lang="zh-CN" altLang="zh-CN" dirty="0" smtClean="0">
                <a:solidFill>
                  <a:srgbClr val="FF0000"/>
                </a:solidFill>
              </a:rPr>
              <a:t>治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核</a:t>
            </a:r>
            <a:r>
              <a:rPr lang="zh-CN" altLang="zh-CN" dirty="0">
                <a:solidFill>
                  <a:srgbClr val="FF0000"/>
                </a:solidFill>
              </a:rPr>
              <a:t>桃</a:t>
            </a:r>
            <a:r>
              <a:rPr lang="zh-CN" altLang="zh-CN" dirty="0" smtClean="0">
                <a:solidFill>
                  <a:srgbClr val="FF0000"/>
                </a:solidFill>
              </a:rPr>
              <a:t>举</a:t>
            </a:r>
            <a:r>
              <a:rPr lang="zh-CN" altLang="en-US" dirty="0">
                <a:solidFill>
                  <a:srgbClr val="FF0000"/>
                </a:solidFill>
              </a:rPr>
              <a:t>肢</a:t>
            </a:r>
            <a:r>
              <a:rPr lang="zh-CN" altLang="zh-CN" dirty="0" smtClean="0">
                <a:solidFill>
                  <a:srgbClr val="FF0000"/>
                </a:solidFill>
              </a:rPr>
              <a:t>蛾</a:t>
            </a:r>
            <a:r>
              <a:rPr lang="zh-CN" altLang="zh-CN" dirty="0">
                <a:solidFill>
                  <a:srgbClr val="FF0000"/>
                </a:solidFill>
              </a:rPr>
              <a:t>，危害果实，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zh-CN" dirty="0">
                <a:solidFill>
                  <a:srgbClr val="FF0000"/>
                </a:solidFill>
              </a:rPr>
              <a:t>年</a:t>
            </a:r>
            <a:r>
              <a:rPr lang="en-US" altLang="zh-CN" dirty="0">
                <a:solidFill>
                  <a:srgbClr val="FF0000"/>
                </a:solidFill>
              </a:rPr>
              <a:t>1-2</a:t>
            </a:r>
            <a:r>
              <a:rPr lang="zh-CN" altLang="zh-CN" dirty="0">
                <a:solidFill>
                  <a:srgbClr val="FF0000"/>
                </a:solidFill>
              </a:rPr>
              <a:t>代，</a:t>
            </a:r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zh-CN" altLang="zh-CN" dirty="0">
                <a:solidFill>
                  <a:srgbClr val="FF0000"/>
                </a:solidFill>
              </a:rPr>
              <a:t>月中旬开始危害。防治：</a:t>
            </a:r>
            <a:r>
              <a:rPr lang="en-US" altLang="zh-CN" dirty="0">
                <a:solidFill>
                  <a:srgbClr val="FF0000"/>
                </a:solidFill>
              </a:rPr>
              <a:t>11.5%</a:t>
            </a:r>
            <a:r>
              <a:rPr lang="zh-CN" altLang="zh-CN" dirty="0">
                <a:solidFill>
                  <a:srgbClr val="FF0000"/>
                </a:solidFill>
              </a:rPr>
              <a:t>的高效氯氰菊酯乳油</a:t>
            </a:r>
            <a:r>
              <a:rPr lang="en-US" altLang="zh-CN" dirty="0">
                <a:solidFill>
                  <a:srgbClr val="FF0000"/>
                </a:solidFill>
              </a:rPr>
              <a:t>1500</a:t>
            </a:r>
            <a:r>
              <a:rPr lang="zh-CN" altLang="zh-CN" dirty="0">
                <a:solidFill>
                  <a:srgbClr val="FF0000"/>
                </a:solidFill>
              </a:rPr>
              <a:t>倍，</a:t>
            </a:r>
            <a:r>
              <a:rPr lang="en-US" altLang="zh-CN" dirty="0">
                <a:solidFill>
                  <a:srgbClr val="FF0000"/>
                </a:solidFill>
              </a:rPr>
              <a:t>15%</a:t>
            </a:r>
            <a:r>
              <a:rPr lang="zh-CN" altLang="zh-CN" dirty="0">
                <a:solidFill>
                  <a:srgbClr val="FF0000"/>
                </a:solidFill>
              </a:rPr>
              <a:t>的吡虫啉</a:t>
            </a:r>
            <a:r>
              <a:rPr lang="en-US" altLang="zh-CN" dirty="0">
                <a:solidFill>
                  <a:srgbClr val="FF0000"/>
                </a:solidFill>
              </a:rPr>
              <a:t>1500</a:t>
            </a:r>
            <a:r>
              <a:rPr lang="zh-CN" altLang="zh-CN" dirty="0">
                <a:solidFill>
                  <a:srgbClr val="FF0000"/>
                </a:solidFill>
              </a:rPr>
              <a:t>倍。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木</a:t>
            </a:r>
            <a:r>
              <a:rPr lang="zh-CN" altLang="zh-CN" dirty="0">
                <a:solidFill>
                  <a:srgbClr val="FF0000"/>
                </a:solidFill>
              </a:rPr>
              <a:t>撩尺蠖。一年发生一代。六月上中旬危害期，防治：</a:t>
            </a:r>
            <a:r>
              <a:rPr lang="en-US" altLang="zh-CN" dirty="0">
                <a:solidFill>
                  <a:srgbClr val="FF0000"/>
                </a:solidFill>
              </a:rPr>
              <a:t>4.5%</a:t>
            </a:r>
            <a:r>
              <a:rPr lang="zh-CN" altLang="zh-CN" dirty="0">
                <a:solidFill>
                  <a:srgbClr val="FF0000"/>
                </a:solidFill>
              </a:rPr>
              <a:t>高效氯氰</a:t>
            </a:r>
            <a:r>
              <a:rPr lang="en-US" altLang="zh-CN" dirty="0">
                <a:solidFill>
                  <a:srgbClr val="FF0000"/>
                </a:solidFill>
              </a:rPr>
              <a:t>1500</a:t>
            </a:r>
            <a:r>
              <a:rPr lang="zh-CN" altLang="zh-CN" dirty="0">
                <a:solidFill>
                  <a:srgbClr val="FF0000"/>
                </a:solidFill>
              </a:rPr>
              <a:t>倍液，</a:t>
            </a:r>
            <a:r>
              <a:rPr lang="en-US" altLang="zh-CN" dirty="0">
                <a:solidFill>
                  <a:srgbClr val="FF0000"/>
                </a:solidFill>
              </a:rPr>
              <a:t>25%</a:t>
            </a:r>
            <a:r>
              <a:rPr lang="zh-CN" altLang="zh-CN" dirty="0">
                <a:solidFill>
                  <a:srgbClr val="FF0000"/>
                </a:solidFill>
              </a:rPr>
              <a:t>灭幼脲</a:t>
            </a:r>
            <a:r>
              <a:rPr lang="en-US" altLang="zh-CN" dirty="0">
                <a:solidFill>
                  <a:srgbClr val="FF0000"/>
                </a:solidFill>
              </a:rPr>
              <a:t>2000</a:t>
            </a:r>
            <a:r>
              <a:rPr lang="zh-CN" altLang="zh-CN" dirty="0">
                <a:solidFill>
                  <a:srgbClr val="FF0000"/>
                </a:solidFill>
              </a:rPr>
              <a:t>倍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核桃举</a:t>
            </a:r>
            <a:r>
              <a:rPr lang="zh-CN" altLang="en-US" dirty="0" smtClean="0">
                <a:solidFill>
                  <a:srgbClr val="FF0000"/>
                </a:solidFill>
              </a:rPr>
              <a:t>肢</a:t>
            </a:r>
            <a:r>
              <a:rPr lang="zh-CN" altLang="zh-CN" dirty="0" smtClean="0">
                <a:solidFill>
                  <a:srgbClr val="FF0000"/>
                </a:solidFill>
              </a:rPr>
              <a:t>蛾</a:t>
            </a:r>
            <a:endParaRPr lang="zh-CN" altLang="en-US" dirty="0"/>
          </a:p>
        </p:txBody>
      </p:sp>
      <p:pic>
        <p:nvPicPr>
          <p:cNvPr id="4" name="内容占位符 3" descr="核桃举肢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149080"/>
            <a:ext cx="3168352" cy="2581358"/>
          </a:xfrm>
        </p:spPr>
      </p:pic>
      <p:pic>
        <p:nvPicPr>
          <p:cNvPr id="5" name="图片 4" descr="核桃举肢蛾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196752"/>
            <a:ext cx="4161905" cy="2828572"/>
          </a:xfrm>
          <a:prstGeom prst="rect">
            <a:avLst/>
          </a:prstGeom>
        </p:spPr>
      </p:pic>
      <p:pic>
        <p:nvPicPr>
          <p:cNvPr id="6" name="图片 5" descr="核桃举肢蛾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077072"/>
            <a:ext cx="3528392" cy="26462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木撩尺蠖</a:t>
            </a:r>
            <a:endParaRPr lang="zh-CN" altLang="en-US" dirty="0"/>
          </a:p>
        </p:txBody>
      </p:sp>
      <p:pic>
        <p:nvPicPr>
          <p:cNvPr id="4" name="内容占位符 3" descr="核桃木撩尺蠖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591876" cy="3489251"/>
          </a:xfrm>
        </p:spPr>
      </p:pic>
      <p:pic>
        <p:nvPicPr>
          <p:cNvPr id="5" name="图片 4" descr="核桃木撩尺蠖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3941" y="2996952"/>
            <a:ext cx="4858511" cy="36438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（二）</a:t>
            </a:r>
            <a:r>
              <a:rPr lang="zh-CN" altLang="zh-CN" dirty="0" smtClean="0">
                <a:solidFill>
                  <a:srgbClr val="FF0000"/>
                </a:solidFill>
              </a:rPr>
              <a:t>病</a:t>
            </a:r>
            <a:r>
              <a:rPr lang="zh-CN" altLang="zh-CN" dirty="0">
                <a:solidFill>
                  <a:srgbClr val="FF0000"/>
                </a:solidFill>
              </a:rPr>
              <a:t>害防</a:t>
            </a:r>
            <a:r>
              <a:rPr lang="zh-CN" altLang="zh-CN" dirty="0" smtClean="0">
                <a:solidFill>
                  <a:srgbClr val="FF0000"/>
                </a:solidFill>
              </a:rPr>
              <a:t>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炭疽病：危害叶芽枝，雨季发病较重。防治：</a:t>
            </a:r>
            <a:r>
              <a:rPr lang="en-US" altLang="zh-CN" dirty="0" smtClean="0">
                <a:solidFill>
                  <a:srgbClr val="FF0000"/>
                </a:solidFill>
              </a:rPr>
              <a:t>1:2:200</a:t>
            </a:r>
            <a:r>
              <a:rPr lang="zh-CN" altLang="zh-CN" dirty="0" smtClean="0">
                <a:solidFill>
                  <a:srgbClr val="FF0000"/>
                </a:solidFill>
              </a:rPr>
              <a:t>波尔多液，</a:t>
            </a:r>
            <a:r>
              <a:rPr lang="en-US" altLang="zh-CN" dirty="0" smtClean="0">
                <a:solidFill>
                  <a:srgbClr val="FF0000"/>
                </a:solidFill>
              </a:rPr>
              <a:t>50%</a:t>
            </a:r>
            <a:r>
              <a:rPr lang="zh-CN" altLang="zh-CN" dirty="0" smtClean="0">
                <a:solidFill>
                  <a:srgbClr val="FF0000"/>
                </a:solidFill>
              </a:rPr>
              <a:t>的多菌灵</a:t>
            </a:r>
            <a:r>
              <a:rPr lang="en-US" altLang="zh-CN" dirty="0" smtClean="0">
                <a:solidFill>
                  <a:srgbClr val="FF0000"/>
                </a:solidFill>
              </a:rPr>
              <a:t>800</a:t>
            </a:r>
            <a:r>
              <a:rPr lang="zh-CN" altLang="zh-CN" dirty="0" smtClean="0">
                <a:solidFill>
                  <a:srgbClr val="FF0000"/>
                </a:solidFill>
              </a:rPr>
              <a:t>倍，</a:t>
            </a:r>
            <a:r>
              <a:rPr lang="en-US" altLang="zh-CN" dirty="0" smtClean="0">
                <a:solidFill>
                  <a:srgbClr val="FF0000"/>
                </a:solidFill>
              </a:rPr>
              <a:t>50%</a:t>
            </a:r>
            <a:r>
              <a:rPr lang="zh-CN" altLang="zh-CN" dirty="0" smtClean="0">
                <a:solidFill>
                  <a:srgbClr val="FF0000"/>
                </a:solidFill>
              </a:rPr>
              <a:t>甲托</a:t>
            </a:r>
            <a:r>
              <a:rPr lang="en-US" altLang="zh-CN" dirty="0" smtClean="0">
                <a:solidFill>
                  <a:srgbClr val="FF0000"/>
                </a:solidFill>
              </a:rPr>
              <a:t>800</a:t>
            </a:r>
            <a:r>
              <a:rPr lang="zh-CN" altLang="zh-CN" dirty="0" smtClean="0">
                <a:solidFill>
                  <a:srgbClr val="FF0000"/>
                </a:solidFill>
              </a:rPr>
              <a:t>倍。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核桃黑斑病，主要危害叶、嫩梢和果实。</a:t>
            </a:r>
            <a:r>
              <a:rPr lang="en-US" altLang="zh-CN" dirty="0" smtClean="0">
                <a:solidFill>
                  <a:srgbClr val="FF0000"/>
                </a:solidFill>
              </a:rPr>
              <a:t>7-8</a:t>
            </a:r>
            <a:r>
              <a:rPr lang="zh-CN" altLang="zh-CN" dirty="0" smtClean="0">
                <a:solidFill>
                  <a:srgbClr val="FF0000"/>
                </a:solidFill>
              </a:rPr>
              <a:t>月是危害盛期，防治：幼果期喷</a:t>
            </a:r>
            <a:r>
              <a:rPr lang="en-US" altLang="zh-CN" dirty="0" smtClean="0">
                <a:solidFill>
                  <a:srgbClr val="FF0000"/>
                </a:solidFill>
              </a:rPr>
              <a:t>50%</a:t>
            </a:r>
            <a:r>
              <a:rPr lang="zh-CN" altLang="zh-CN" dirty="0" smtClean="0">
                <a:solidFill>
                  <a:srgbClr val="FF0000"/>
                </a:solidFill>
              </a:rPr>
              <a:t>的甲基托布津</a:t>
            </a:r>
            <a:r>
              <a:rPr lang="en-US" altLang="zh-CN" dirty="0" smtClean="0">
                <a:solidFill>
                  <a:srgbClr val="FF0000"/>
                </a:solidFill>
              </a:rPr>
              <a:t>500</a:t>
            </a:r>
            <a:r>
              <a:rPr lang="zh-CN" altLang="zh-CN" dirty="0" smtClean="0">
                <a:solidFill>
                  <a:srgbClr val="FF0000"/>
                </a:solidFill>
              </a:rPr>
              <a:t>倍。</a:t>
            </a:r>
            <a:br>
              <a:rPr lang="zh-CN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溃疡病。主要危害主干和主枝，</a:t>
            </a:r>
            <a:r>
              <a:rPr lang="en-US" altLang="zh-CN" dirty="0" smtClean="0">
                <a:solidFill>
                  <a:srgbClr val="FF0000"/>
                </a:solidFill>
              </a:rPr>
              <a:t>5-9</a:t>
            </a:r>
            <a:r>
              <a:rPr lang="zh-CN" altLang="zh-CN" dirty="0" smtClean="0">
                <a:solidFill>
                  <a:srgbClr val="FF0000"/>
                </a:solidFill>
              </a:rPr>
              <a:t>月份发病较重，防治：</a:t>
            </a:r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zh-CN" altLang="zh-CN" dirty="0" smtClean="0">
                <a:solidFill>
                  <a:srgbClr val="FF0000"/>
                </a:solidFill>
              </a:rPr>
              <a:t>树干涂白，</a:t>
            </a:r>
            <a:r>
              <a:rPr lang="en-US" altLang="zh-CN" dirty="0" smtClean="0">
                <a:solidFill>
                  <a:srgbClr val="FF0000"/>
                </a:solidFill>
              </a:rPr>
              <a:t>b</a:t>
            </a:r>
            <a:r>
              <a:rPr lang="zh-CN" altLang="zh-CN" dirty="0" smtClean="0">
                <a:solidFill>
                  <a:srgbClr val="FF0000"/>
                </a:solidFill>
              </a:rPr>
              <a:t>涂抹</a:t>
            </a:r>
            <a:r>
              <a:rPr lang="en-US" altLang="zh-CN" dirty="0" smtClean="0">
                <a:solidFill>
                  <a:srgbClr val="FF0000"/>
                </a:solidFill>
              </a:rPr>
              <a:t>1%</a:t>
            </a:r>
            <a:r>
              <a:rPr lang="zh-CN" altLang="zh-CN" dirty="0" smtClean="0">
                <a:solidFill>
                  <a:srgbClr val="FF0000"/>
                </a:solidFill>
              </a:rPr>
              <a:t>硫酸铜，喷百菌清</a:t>
            </a:r>
            <a:r>
              <a:rPr lang="en-US" altLang="zh-CN" dirty="0" smtClean="0">
                <a:solidFill>
                  <a:srgbClr val="FF0000"/>
                </a:solidFill>
              </a:rPr>
              <a:t>800</a:t>
            </a:r>
            <a:r>
              <a:rPr lang="zh-CN" altLang="zh-CN" dirty="0" smtClean="0">
                <a:solidFill>
                  <a:srgbClr val="FF0000"/>
                </a:solidFill>
              </a:rPr>
              <a:t>倍液。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核桃</a:t>
            </a:r>
            <a:r>
              <a:rPr lang="zh-CN" altLang="zh-CN" dirty="0" smtClean="0">
                <a:solidFill>
                  <a:srgbClr val="FF0000"/>
                </a:solidFill>
              </a:rPr>
              <a:t>炭疽病</a:t>
            </a:r>
            <a:endParaRPr lang="zh-CN" altLang="en-US" dirty="0"/>
          </a:p>
        </p:txBody>
      </p:sp>
      <p:pic>
        <p:nvPicPr>
          <p:cNvPr id="4" name="内容占位符 3" descr="核桃炭疽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149080"/>
            <a:ext cx="3456384" cy="2596129"/>
          </a:xfrm>
        </p:spPr>
      </p:pic>
      <p:pic>
        <p:nvPicPr>
          <p:cNvPr id="5" name="图片 4" descr="核桃炭疽病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124744"/>
            <a:ext cx="4805287" cy="2966464"/>
          </a:xfrm>
          <a:prstGeom prst="rect">
            <a:avLst/>
          </a:prstGeom>
        </p:spPr>
      </p:pic>
      <p:pic>
        <p:nvPicPr>
          <p:cNvPr id="6" name="图片 5" descr="核桃炭疽病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93096"/>
            <a:ext cx="3915519" cy="2427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核桃黑斑病</a:t>
            </a:r>
            <a:endParaRPr lang="zh-CN" altLang="en-US" dirty="0"/>
          </a:p>
        </p:txBody>
      </p:sp>
      <p:pic>
        <p:nvPicPr>
          <p:cNvPr id="4" name="内容占位符 3" descr="核桃黑斑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293096"/>
            <a:ext cx="3390900" cy="2390775"/>
          </a:xfrm>
        </p:spPr>
      </p:pic>
      <p:pic>
        <p:nvPicPr>
          <p:cNvPr id="5" name="图片 4" descr="核桃黑斑病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144666"/>
            <a:ext cx="4706888" cy="3004564"/>
          </a:xfrm>
          <a:prstGeom prst="rect">
            <a:avLst/>
          </a:prstGeom>
        </p:spPr>
      </p:pic>
      <p:pic>
        <p:nvPicPr>
          <p:cNvPr id="6" name="图片 5" descr="核桃黑斑病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221088"/>
            <a:ext cx="3312368" cy="25008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647</Words>
  <Application>Microsoft Office PowerPoint</Application>
  <PresentationFormat>全屏显示(4:3)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核桃栽培管理技术</vt:lpstr>
      <vt:lpstr>一、栽植</vt:lpstr>
      <vt:lpstr>二、定形修剪</vt:lpstr>
      <vt:lpstr>三、病虫害防治</vt:lpstr>
      <vt:lpstr>核桃举肢蛾</vt:lpstr>
      <vt:lpstr>木撩尺蠖</vt:lpstr>
      <vt:lpstr>（二）病害防治</vt:lpstr>
      <vt:lpstr>核桃炭疽病</vt:lpstr>
      <vt:lpstr>核桃黑斑病</vt:lpstr>
      <vt:lpstr>核桃溃疡病</vt:lpstr>
      <vt:lpstr>考题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核桃栽培管理技术</dc:title>
  <dc:creator>Administrator</dc:creator>
  <cp:lastModifiedBy>Administrator</cp:lastModifiedBy>
  <cp:revision>10</cp:revision>
  <dcterms:created xsi:type="dcterms:W3CDTF">2017-04-17T01:57:28Z</dcterms:created>
  <dcterms:modified xsi:type="dcterms:W3CDTF">2017-04-17T02:20:25Z</dcterms:modified>
</cp:coreProperties>
</file>