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22"/>
  </p:handoutMasterIdLst>
  <p:sldIdLst>
    <p:sldId id="402" r:id="rId3"/>
    <p:sldId id="281" r:id="rId4"/>
    <p:sldId id="282" r:id="rId5"/>
    <p:sldId id="283" r:id="rId6"/>
    <p:sldId id="287" r:id="rId7"/>
    <p:sldId id="312" r:id="rId8"/>
    <p:sldId id="313" r:id="rId9"/>
    <p:sldId id="316" r:id="rId10"/>
    <p:sldId id="314" r:id="rId12"/>
    <p:sldId id="315" r:id="rId13"/>
    <p:sldId id="286" r:id="rId14"/>
    <p:sldId id="294" r:id="rId15"/>
    <p:sldId id="295" r:id="rId16"/>
    <p:sldId id="296" r:id="rId17"/>
    <p:sldId id="297" r:id="rId18"/>
    <p:sldId id="298" r:id="rId19"/>
    <p:sldId id="391" r:id="rId20"/>
    <p:sldId id="390" r:id="rId21"/>
  </p:sldIdLst>
  <p:sldSz cx="9144000" cy="6858000" type="screen4x3"/>
  <p:notesSz cx="6858000" cy="9144000"/>
  <p:custShowLst>
    <p:custShow name="自定义放映1" id="0">
      <p:sldLst>
        <p:sld r:id="rId15"/>
        <p:sld r:id="rId16"/>
        <p:sld r:id="rId17"/>
        <p:sld r:id="rId18"/>
        <p:sld r:id="rId19"/>
      </p:sldLst>
    </p:custShow>
  </p:custShow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66FF33"/>
    <a:srgbClr val="006666"/>
    <a:srgbClr val="FFFF00"/>
    <a:srgbClr val="FF0066"/>
    <a:srgbClr val="0000FF"/>
    <a:srgbClr val="009900"/>
    <a:srgbClr val="FFCC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54"/>
    <p:restoredTop sz="94634"/>
  </p:normalViewPr>
  <p:slideViewPr>
    <p:cSldViewPr snapToGrid="0" snapToObjects="1" showGuides="1">
      <p:cViewPr varScale="1">
        <p:scale>
          <a:sx n="114" d="100"/>
          <a:sy n="114" d="100"/>
        </p:scale>
        <p:origin x="-10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843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54658" name="页眉占位符 45465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sz="1200" dirty="0"/>
          </a:p>
        </p:txBody>
      </p:sp>
      <p:sp>
        <p:nvSpPr>
          <p:cNvPr id="454659" name="日期占位符 454658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dirty="0"/>
          </a:p>
        </p:txBody>
      </p:sp>
      <p:sp>
        <p:nvSpPr>
          <p:cNvPr id="454660" name="页脚占位符 454659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zh-CN" sz="1200" dirty="0"/>
          </a:p>
        </p:txBody>
      </p:sp>
      <p:sp>
        <p:nvSpPr>
          <p:cNvPr id="454661" name="灯片编号占位符 454660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sz="1200" dirty="0"/>
            </a:fld>
            <a:endParaRPr 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45090" name="页眉占位符 34508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sz="1200" dirty="0">
              <a:latin typeface="Tahoma" panose="020B0604030504040204" pitchFamily="34" charset="0"/>
            </a:endParaRPr>
          </a:p>
        </p:txBody>
      </p:sp>
      <p:sp>
        <p:nvSpPr>
          <p:cNvPr id="345091" name="日期占位符 345090"/>
          <p:cNvSpPr>
            <a:spLocks noGrp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dirty="0">
              <a:latin typeface="Tahoma" panose="020B0604030504040204" pitchFamily="34" charset="0"/>
            </a:endParaRPr>
          </a:p>
        </p:txBody>
      </p:sp>
      <p:sp>
        <p:nvSpPr>
          <p:cNvPr id="345092" name="幻灯片图像占位符 345091"/>
          <p:cNvSpPr>
            <a:spLocks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45093" name="文本占位符 345092"/>
          <p:cNvSpPr>
            <a:spLocks noGrp="1"/>
          </p:cNvSpPr>
          <p:nvPr>
            <p:ph type="body" sz="quarter" idx="3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45094" name="页脚占位符 345093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zh-CN" sz="1200" dirty="0">
              <a:latin typeface="Tahoma" panose="020B0604030504040204" pitchFamily="34" charset="0"/>
            </a:endParaRPr>
          </a:p>
        </p:txBody>
      </p:sp>
      <p:sp>
        <p:nvSpPr>
          <p:cNvPr id="345095" name="灯片编号占位符 345094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sz="1200" dirty="0">
                <a:latin typeface="Tahoma" panose="020B0604030504040204" pitchFamily="34" charset="0"/>
              </a:rPr>
            </a:fld>
            <a:endParaRPr lang="zh-CN" sz="1200" dirty="0">
              <a:latin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4594" name="幻灯片图像占位符 494593"/>
          <p:cNvSpPr>
            <a:spLocks noTextEdit="1"/>
          </p:cNvSpPr>
          <p:nvPr>
            <p:ph type="sldImg"/>
          </p:nvPr>
        </p:nvSpPr>
        <p:spPr/>
      </p:sp>
      <p:sp>
        <p:nvSpPr>
          <p:cNvPr id="494595" name="文本占位符 494594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br>
              <a:rPr lang="en-US" altLang="zh-CN" dirty="0"/>
            </a:br>
            <a:endParaRPr lang="en-US" altLang="zh-CN" dirty="0"/>
          </a:p>
        </p:txBody>
      </p:sp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zh-CN" sz="1200" dirty="0">
                <a:latin typeface="Tahoma" panose="020B0604030504040204" pitchFamily="34" charset="0"/>
              </a:rPr>
            </a:fld>
            <a:endParaRPr lang="zh-CN" sz="12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gradFill rotWithShape="0">
          <a:gsLst>
            <a:gs pos="0">
              <a:srgbClr val="3333FF"/>
            </a:gs>
            <a:gs pos="100000">
              <a:srgbClr val="3333FF">
                <a:gamma/>
                <a:shade val="46275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332802" name="组合 332801"/>
          <p:cNvGrpSpPr/>
          <p:nvPr/>
        </p:nvGrpSpPr>
        <p:grpSpPr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32803" name="组合 332802"/>
            <p:cNvGrpSpPr/>
            <p:nvPr/>
          </p:nvGrpSpPr>
          <p:grpSpPr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32804" name="矩形 332803"/>
              <p:cNvSpPr/>
              <p:nvPr/>
            </p:nvSpPr>
            <p:spPr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32805" name="矩形 332804"/>
              <p:cNvSpPr/>
              <p:nvPr/>
            </p:nvSpPr>
            <p:spPr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332806" name="组合 332805"/>
            <p:cNvGrpSpPr/>
            <p:nvPr/>
          </p:nvGrpSpPr>
          <p:grpSpPr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32807" name="矩形 332806"/>
              <p:cNvSpPr/>
              <p:nvPr/>
            </p:nvSpPr>
            <p:spPr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32808" name="矩形 332807"/>
              <p:cNvSpPr/>
              <p:nvPr/>
            </p:nvSpPr>
            <p:spPr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32809" name="矩形 332808"/>
            <p:cNvSpPr/>
            <p:nvPr/>
          </p:nvSpPr>
          <p:spPr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32810" name="矩形 332809"/>
            <p:cNvSpPr/>
            <p:nvPr/>
          </p:nvSpPr>
          <p:spPr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32811" name="矩形 332810"/>
            <p:cNvSpPr/>
            <p:nvPr/>
          </p:nvSpPr>
          <p:spPr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332812" name="标题 332811"/>
          <p:cNvSpPr>
            <a:spLocks noGrp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>
              <a:defRPr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32813" name="副标题 33281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b="1"/>
            </a:lvl1pPr>
            <a:lvl2pPr marL="457200" lvl="1" indent="0" algn="ctr">
              <a:buNone/>
              <a:defRPr b="1"/>
            </a:lvl2pPr>
            <a:lvl3pPr marL="914400" lvl="2" indent="0" algn="ctr">
              <a:buNone/>
              <a:defRPr b="1"/>
            </a:lvl3pPr>
            <a:lvl4pPr marL="1371600" lvl="3" indent="0" algn="ctr">
              <a:buNone/>
              <a:defRPr b="1"/>
            </a:lvl4pPr>
            <a:lvl5pPr marL="1828800" lvl="4" indent="0" algn="ctr">
              <a:buNone/>
              <a:defRPr b="1"/>
            </a:lvl5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332814" name="日期占位符 332813"/>
          <p:cNvSpPr>
            <a:spLocks noGrp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endParaRPr lang="zh-CN" altLang="en-US" dirty="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  <p:sp>
        <p:nvSpPr>
          <p:cNvPr id="332815" name="页脚占位符 332814"/>
          <p:cNvSpPr>
            <a:spLocks noGrp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endParaRPr lang="zh-CN" dirty="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  <p:sp>
        <p:nvSpPr>
          <p:cNvPr id="332816" name="灯片编号占位符 332815"/>
          <p:cNvSpPr>
            <a:spLocks noGrp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fld id="{9A0DB2DC-4C9A-4742-B13C-FB6460FD3503}" type="slidenum">
              <a:rPr lang="zh-CN" dirty="0">
                <a:solidFill>
                  <a:schemeClr val="bg2"/>
                </a:solidFill>
                <a:latin typeface="Tahoma" panose="020B0604030504040204" pitchFamily="34" charset="0"/>
              </a:rPr>
            </a:fld>
            <a:endParaRPr lang="zh-CN" dirty="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  <p:sp>
        <p:nvSpPr>
          <p:cNvPr id="332817" name="矩形 332816"/>
          <p:cNvSpPr/>
          <p:nvPr userDrawn="1"/>
        </p:nvSpPr>
        <p:spPr>
          <a:xfrm>
            <a:off x="4343400" y="4651375"/>
            <a:ext cx="3429000" cy="9874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园艺学院</a:t>
            </a:r>
            <a:endParaRPr lang="zh-CN" altLang="en-US" sz="2800" b="1" dirty="0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  <a:p>
            <a:pPr lvl="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李青云</a:t>
            </a:r>
            <a:endParaRPr lang="zh-CN" altLang="en-US" sz="2000" b="1" dirty="0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advClick="0">
    <p:random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17531" y="304800"/>
            <a:ext cx="2026444" cy="58340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5961856" cy="58340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标题，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400175"/>
            <a:ext cx="3808476" cy="47386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2124" y="1400175"/>
            <a:ext cx="3808476" cy="47386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33FF"/>
            </a:gs>
            <a:gs pos="100000">
              <a:srgbClr val="3333FF">
                <a:gamma/>
                <a:shade val="46275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31778" name="矩形 331777"/>
          <p:cNvSpPr/>
          <p:nvPr/>
        </p:nvSpPr>
        <p:spPr>
          <a:xfrm>
            <a:off x="455613" y="6286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none" anchor="ctr"/>
          <a:p>
            <a:pPr lvl="0" algn="ctr"/>
            <a:endParaRPr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31779" name="矩形 331778"/>
          <p:cNvSpPr/>
          <p:nvPr/>
        </p:nvSpPr>
        <p:spPr>
          <a:xfrm>
            <a:off x="838200" y="6286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pPr lvl="0" algn="ctr"/>
            <a:endParaRPr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31780" name="矩形 331779"/>
          <p:cNvSpPr/>
          <p:nvPr/>
        </p:nvSpPr>
        <p:spPr>
          <a:xfrm>
            <a:off x="579438" y="10509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</a:ln>
        </p:spPr>
        <p:txBody>
          <a:bodyPr wrap="none" anchor="ctr"/>
          <a:p>
            <a:pPr lvl="0" algn="ctr"/>
            <a:endParaRPr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31781" name="矩形 331780"/>
          <p:cNvSpPr/>
          <p:nvPr/>
        </p:nvSpPr>
        <p:spPr>
          <a:xfrm>
            <a:off x="949325" y="10509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pPr lvl="0" algn="ctr"/>
            <a:endParaRPr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31782" name="矩形 331781"/>
          <p:cNvSpPr/>
          <p:nvPr/>
        </p:nvSpPr>
        <p:spPr>
          <a:xfrm>
            <a:off x="165100" y="9779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  <a:tileRect/>
          </a:gradFill>
          <a:ln w="9525">
            <a:noFill/>
          </a:ln>
        </p:spPr>
        <p:txBody>
          <a:bodyPr wrap="none" anchor="ctr"/>
          <a:p>
            <a:pPr lvl="0" algn="ctr"/>
            <a:endParaRPr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31783" name="矩形 331782"/>
          <p:cNvSpPr/>
          <p:nvPr/>
        </p:nvSpPr>
        <p:spPr>
          <a:xfrm>
            <a:off x="800100" y="5207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wrap="none" anchor="ctr"/>
          <a:p>
            <a:pPr lvl="0" algn="ctr"/>
            <a:endParaRPr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31784" name="矩形 331783"/>
          <p:cNvSpPr/>
          <p:nvPr/>
        </p:nvSpPr>
        <p:spPr>
          <a:xfrm>
            <a:off x="460375" y="136842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pPr lvl="0" algn="ctr"/>
            <a:endParaRPr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31785" name="标题 331784"/>
          <p:cNvSpPr>
            <a:spLocks noGrp="1"/>
          </p:cNvSpPr>
          <p:nvPr>
            <p:ph type="title"/>
          </p:nvPr>
        </p:nvSpPr>
        <p:spPr>
          <a:xfrm>
            <a:off x="1150938" y="304800"/>
            <a:ext cx="7793037" cy="9144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31786" name="文本占位符 331785"/>
          <p:cNvSpPr>
            <a:spLocks noGrp="1"/>
          </p:cNvSpPr>
          <p:nvPr>
            <p:ph type="body" idx="1"/>
          </p:nvPr>
        </p:nvSpPr>
        <p:spPr>
          <a:xfrm>
            <a:off x="838200" y="1400175"/>
            <a:ext cx="7772400" cy="47386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31787" name="日期占位符 331786"/>
          <p:cNvSpPr>
            <a:spLocks noGrp="1"/>
          </p:cNvSpPr>
          <p:nvPr>
            <p:ph type="dt" sz="half" idx="2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400">
                <a:latin typeface="Tahoma" panose="020B0604030504040204" pitchFamily="34" charset="0"/>
              </a:defRPr>
            </a:lvl1pPr>
          </a:lstStyle>
          <a:p>
            <a:pPr lvl="0"/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331788" name="页脚占位符 331787"/>
          <p:cNvSpPr>
            <a:spLocks noGrp="1"/>
          </p:cNvSpPr>
          <p:nvPr>
            <p:ph type="ftr" sz="quarter" idx="3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>
              <a:defRPr sz="1400">
                <a:latin typeface="Tahoma" panose="020B0604030504040204" pitchFamily="34" charset="0"/>
              </a:defRPr>
            </a:lvl1pPr>
          </a:lstStyle>
          <a:p>
            <a:pPr lvl="0"/>
            <a:endParaRPr lang="zh-CN" dirty="0"/>
          </a:p>
        </p:txBody>
      </p:sp>
      <p:sp>
        <p:nvSpPr>
          <p:cNvPr id="331789" name="灯片编号占位符 331788"/>
          <p:cNvSpPr>
            <a:spLocks noGrp="1"/>
          </p:cNvSpPr>
          <p:nvPr>
            <p:ph type="sldNum" sz="quarter" idx="4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400">
                <a:latin typeface="Tahoma" panose="020B0604030504040204" pitchFamily="34" charset="0"/>
              </a:defRPr>
            </a:lvl1pPr>
          </a:lstStyle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  <p:sp>
        <p:nvSpPr>
          <p:cNvPr id="331790" name="文本框 331789"/>
          <p:cNvSpPr txBox="1"/>
          <p:nvPr userDrawn="1"/>
        </p:nvSpPr>
        <p:spPr>
          <a:xfrm>
            <a:off x="914400" y="6324600"/>
            <a:ext cx="2185988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endParaRPr sz="1600" b="1" i="1" dirty="0">
              <a:solidFill>
                <a:srgbClr val="FF99FF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Click="0">
    <p:random/>
  </p:transition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4.jpeg"/><Relationship Id="rId6" Type="http://schemas.openxmlformats.org/officeDocument/2006/relationships/image" Target="../media/image23.jpeg"/><Relationship Id="rId5" Type="http://schemas.openxmlformats.org/officeDocument/2006/relationships/slide" Target="slide4.xml"/><Relationship Id="rId4" Type="http://schemas.openxmlformats.org/officeDocument/2006/relationships/slide" Target="slide15.xml"/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jpeg"/><Relationship Id="rId3" Type="http://schemas.openxmlformats.org/officeDocument/2006/relationships/image" Target="../media/image28.jpeg"/><Relationship Id="rId2" Type="http://schemas.openxmlformats.org/officeDocument/2006/relationships/image" Target="../media/image29.jpeg"/><Relationship Id="rId1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1.jpeg"/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jpeg"/><Relationship Id="rId2" Type="http://schemas.openxmlformats.org/officeDocument/2006/relationships/slide" Target="slide16.xml"/><Relationship Id="rId1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slide" Target="slide16.xml"/><Relationship Id="rId1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1.xml"/><Relationship Id="rId4" Type="http://schemas.openxmlformats.org/officeDocument/2006/relationships/slide" Target="slide16.xml"/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slide" Target="slide11.xml"/><Relationship Id="rId3" Type="http://schemas.openxmlformats.org/officeDocument/2006/relationships/slide" Target="slide5.xml"/><Relationship Id="rId2" Type="http://schemas.openxmlformats.org/officeDocument/2006/relationships/image" Target="../media/image9.jpeg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3" Type="http://schemas.openxmlformats.org/officeDocument/2006/relationships/slide" Target="slide4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21223" name="内容占位符 521222" descr="2002年引进硬果西红柿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21220" name="标题 521219"/>
          <p:cNvSpPr>
            <a:spLocks noGrp="1"/>
          </p:cNvSpPr>
          <p:nvPr>
            <p:ph type="title"/>
          </p:nvPr>
        </p:nvSpPr>
        <p:spPr>
          <a:xfrm>
            <a:off x="1150938" y="304800"/>
            <a:ext cx="7793037" cy="1095375"/>
          </a:xfrm>
        </p:spPr>
        <p:txBody>
          <a:bodyPr anchor="b"/>
          <a:p>
            <a:pPr algn="ctr"/>
            <a:r>
              <a:rPr lang="zh-CN" altLang="en-US" sz="6000" dirty="0">
                <a:solidFill>
                  <a:srgbClr val="FFFF00"/>
                </a:solidFill>
              </a:rPr>
              <a:t>西红柿栽培技术</a:t>
            </a:r>
            <a:endParaRPr lang="zh-CN" altLang="en-US" sz="6000" dirty="0">
              <a:solidFill>
                <a:srgbClr val="FFFF00"/>
              </a:solidFill>
            </a:endParaRPr>
          </a:p>
        </p:txBody>
      </p:sp>
      <p:sp>
        <p:nvSpPr>
          <p:cNvPr id="521222" name="文本占位符 521221"/>
          <p:cNvSpPr>
            <a:spLocks noGrp="1"/>
          </p:cNvSpPr>
          <p:nvPr>
            <p:ph type="body" sz="half" idx="2"/>
          </p:nvPr>
        </p:nvSpPr>
        <p:spPr>
          <a:xfrm>
            <a:off x="5327650" y="4789488"/>
            <a:ext cx="3282950" cy="1349375"/>
          </a:xfrm>
        </p:spPr>
        <p:txBody>
          <a:bodyPr/>
          <a:p>
            <a:pPr>
              <a:buNone/>
            </a:pPr>
            <a:r>
              <a:rPr lang="en-US" altLang="zh-CN" sz="2400" dirty="0">
                <a:solidFill>
                  <a:srgbClr val="FF0066"/>
                </a:solidFill>
              </a:rPr>
              <a:t>       </a:t>
            </a:r>
            <a:r>
              <a:rPr lang="zh-CN" altLang="en-US" sz="2400" dirty="0">
                <a:solidFill>
                  <a:srgbClr val="FF0066"/>
                </a:solidFill>
              </a:rPr>
              <a:t>魏县农牧局</a:t>
            </a:r>
            <a:endParaRPr lang="zh-CN" altLang="en-US" sz="2400" dirty="0">
              <a:solidFill>
                <a:srgbClr val="FF0066"/>
              </a:solidFill>
            </a:endParaRPr>
          </a:p>
          <a:p>
            <a:pPr>
              <a:buNone/>
            </a:pPr>
            <a:r>
              <a:rPr lang="zh-CN" altLang="en-US" sz="2400" dirty="0">
                <a:solidFill>
                  <a:srgbClr val="FF0066"/>
                </a:solidFill>
              </a:rPr>
              <a:t>          刘忠堂</a:t>
            </a:r>
            <a:endParaRPr lang="zh-CN" altLang="en-US" sz="2400" dirty="0">
              <a:solidFill>
                <a:srgbClr val="FF0066"/>
              </a:solidFill>
            </a:endParaRPr>
          </a:p>
          <a:p>
            <a:pPr>
              <a:buNone/>
            </a:pPr>
            <a:r>
              <a:rPr lang="zh-CN" altLang="en-US" sz="2400" dirty="0">
                <a:solidFill>
                  <a:srgbClr val="FF0066"/>
                </a:solidFill>
              </a:rPr>
              <a:t>        </a:t>
            </a:r>
            <a:r>
              <a:rPr lang="en-US" altLang="zh-CN" sz="2400" dirty="0">
                <a:solidFill>
                  <a:srgbClr val="FF0066"/>
                </a:solidFill>
              </a:rPr>
              <a:t>2017</a:t>
            </a:r>
            <a:r>
              <a:rPr lang="zh-CN" altLang="en-US" sz="2400" dirty="0">
                <a:solidFill>
                  <a:srgbClr val="FF0066"/>
                </a:solidFill>
              </a:rPr>
              <a:t>年</a:t>
            </a:r>
            <a:r>
              <a:rPr lang="en-US" altLang="zh-CN" sz="2400" dirty="0">
                <a:solidFill>
                  <a:srgbClr val="FF0066"/>
                </a:solidFill>
              </a:rPr>
              <a:t>4</a:t>
            </a:r>
            <a:r>
              <a:rPr lang="zh-CN" altLang="en-US" sz="2400" dirty="0">
                <a:solidFill>
                  <a:srgbClr val="FF0066"/>
                </a:solidFill>
              </a:rPr>
              <a:t>月</a:t>
            </a:r>
            <a:endParaRPr lang="zh-CN" altLang="en-US" sz="2400" dirty="0">
              <a:solidFill>
                <a:srgbClr val="FF0066"/>
              </a:solidFill>
            </a:endParaRPr>
          </a:p>
        </p:txBody>
      </p:sp>
      <p:pic>
        <p:nvPicPr>
          <p:cNvPr id="2" name="图片 1" descr="360截图201705191658147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7495" y="-271780"/>
            <a:ext cx="9736455" cy="7476490"/>
          </a:xfrm>
          <a:prstGeom prst="rect">
            <a:avLst/>
          </a:prstGeom>
        </p:spPr>
      </p:pic>
    </p:spTree>
  </p:cSld>
  <p:clrMapOvr>
    <a:masterClrMapping/>
  </p:clrMapOvr>
  <p:transition advClick="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50210" name="标题 350209"/>
          <p:cNvSpPr>
            <a:spLocks noGrp="1"/>
          </p:cNvSpPr>
          <p:nvPr>
            <p:ph type="title"/>
          </p:nvPr>
        </p:nvSpPr>
        <p:spPr>
          <a:xfrm>
            <a:off x="1350963" y="571500"/>
            <a:ext cx="5335587" cy="723900"/>
          </a:xfrm>
        </p:spPr>
        <p:txBody>
          <a:bodyPr anchor="b"/>
          <a:p>
            <a:r>
              <a:rPr lang="en-US" altLang="zh-CN" sz="4000" b="1">
                <a:latin typeface="黑体" panose="02010609060101010101" pitchFamily="2" charset="-122"/>
              </a:rPr>
              <a:t>4.</a:t>
            </a:r>
            <a:r>
              <a:rPr lang="zh-CN" altLang="en-US" sz="3200" b="1" dirty="0">
                <a:latin typeface="黑体" panose="02010609060101010101" pitchFamily="2" charset="-122"/>
              </a:rPr>
              <a:t>结果期</a:t>
            </a:r>
            <a:endParaRPr lang="zh-CN" altLang="en-US" sz="3600" b="1">
              <a:latin typeface="黑体" panose="02010609060101010101" pitchFamily="2" charset="-122"/>
            </a:endParaRPr>
          </a:p>
        </p:txBody>
      </p:sp>
      <p:sp>
        <p:nvSpPr>
          <p:cNvPr id="350211" name="文本占位符 350210"/>
          <p:cNvSpPr>
            <a:spLocks noGrp="1"/>
          </p:cNvSpPr>
          <p:nvPr>
            <p:ph type="body" idx="1"/>
          </p:nvPr>
        </p:nvSpPr>
        <p:spPr>
          <a:xfrm>
            <a:off x="438150" y="1524000"/>
            <a:ext cx="8439150" cy="4914900"/>
          </a:xfrm>
        </p:spPr>
        <p:txBody>
          <a:bodyPr/>
          <a:p>
            <a:pPr marL="0" indent="571500">
              <a:lnSpc>
                <a:spcPct val="125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第一花序坐果</a:t>
            </a:r>
            <a:r>
              <a:rPr lang="en-US" altLang="zh-CN" sz="2400" dirty="0">
                <a:latin typeface="黑体" panose="02010609060101010101" pitchFamily="2" charset="-122"/>
              </a:rPr>
              <a:t>——</a:t>
            </a:r>
            <a:r>
              <a:rPr lang="zh-CN" altLang="en-US" sz="2400" dirty="0">
                <a:latin typeface="黑体" panose="02010609060101010101" pitchFamily="2" charset="-122"/>
              </a:rPr>
              <a:t>采收结束拉秧。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0" indent="571500">
              <a:lnSpc>
                <a:spcPct val="125000"/>
              </a:lnSpc>
              <a:buNone/>
            </a:pPr>
            <a:r>
              <a:rPr lang="zh-CN" altLang="en-US" sz="2400" dirty="0">
                <a:solidFill>
                  <a:schemeClr val="folHlink"/>
                </a:solidFill>
                <a:latin typeface="黑体" panose="02010609060101010101" pitchFamily="2" charset="-122"/>
              </a:rPr>
              <a:t>特点：</a:t>
            </a:r>
            <a:r>
              <a:rPr lang="zh-CN" altLang="en-US" sz="2400" dirty="0">
                <a:latin typeface="黑体" panose="02010609060101010101" pitchFamily="2" charset="-122"/>
              </a:rPr>
              <a:t>秧果同步生长，养分竞争明显，营养生长与生殖生长的高峰相继周期性出现。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0" indent="571500">
              <a:lnSpc>
                <a:spcPct val="125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下位叶的养分主要供给第一序果，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0" indent="571500">
              <a:lnSpc>
                <a:spcPct val="125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中位叶的养分主要供给中部果实；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0" indent="571500">
              <a:lnSpc>
                <a:spcPct val="125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上位叶的养分供给上层果实和茎尖。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0" indent="571500">
              <a:lnSpc>
                <a:spcPct val="125000"/>
              </a:lnSpc>
              <a:buNone/>
            </a:pPr>
            <a:r>
              <a:rPr lang="zh-CN" altLang="en-US" sz="2400" dirty="0">
                <a:solidFill>
                  <a:schemeClr val="folHlink"/>
                </a:solidFill>
                <a:latin typeface="黑体" panose="02010609060101010101" pitchFamily="2" charset="-122"/>
              </a:rPr>
              <a:t>管理重点：</a:t>
            </a:r>
            <a:r>
              <a:rPr lang="zh-CN" altLang="en-US" sz="2400" dirty="0">
                <a:latin typeface="黑体" panose="02010609060101010101" pitchFamily="2" charset="-122"/>
              </a:rPr>
              <a:t>调节秧果关系，促进秧果并旺，周期变化缓和。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0" indent="571500">
              <a:lnSpc>
                <a:spcPct val="125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开花</a:t>
            </a:r>
            <a:r>
              <a:rPr lang="en-US" altLang="zh-CN" sz="2400" dirty="0">
                <a:latin typeface="黑体" panose="02010609060101010101" pitchFamily="2" charset="-122"/>
              </a:rPr>
              <a:t>——</a:t>
            </a:r>
            <a:r>
              <a:rPr lang="zh-CN" altLang="en-US" sz="2400" dirty="0">
                <a:latin typeface="黑体" panose="02010609060101010101" pitchFamily="2" charset="-122"/>
              </a:rPr>
              <a:t>果实成熟：</a:t>
            </a:r>
            <a:r>
              <a:rPr lang="en-US" altLang="zh-CN" sz="2400" dirty="0">
                <a:latin typeface="黑体" panose="02010609060101010101" pitchFamily="2" charset="-122"/>
              </a:rPr>
              <a:t>50-60</a:t>
            </a:r>
            <a:r>
              <a:rPr lang="zh-CN" altLang="en-US" sz="2400" dirty="0">
                <a:latin typeface="黑体" panose="02010609060101010101" pitchFamily="2" charset="-122"/>
              </a:rPr>
              <a:t>天（低温寡照期</a:t>
            </a:r>
            <a:r>
              <a:rPr lang="en-US" altLang="zh-CN" sz="2400" dirty="0">
                <a:latin typeface="黑体" panose="02010609060101010101" pitchFamily="2" charset="-122"/>
              </a:rPr>
              <a:t>70-100</a:t>
            </a:r>
            <a:r>
              <a:rPr lang="zh-CN" altLang="en-US" sz="2400" dirty="0">
                <a:latin typeface="黑体" panose="02010609060101010101" pitchFamily="2" charset="-122"/>
              </a:rPr>
              <a:t>天）。</a:t>
            </a:r>
            <a:endParaRPr lang="zh-CN" altLang="en-US" sz="2400" dirty="0">
              <a:latin typeface="黑体" panose="02010609060101010101" pitchFamily="2" charset="-122"/>
            </a:endParaRPr>
          </a:p>
        </p:txBody>
      </p:sp>
      <p:sp>
        <p:nvSpPr>
          <p:cNvPr id="350213" name="动作按钮: 上一张 350212">
            <a:hlinkClick r:id="" action="ppaction://noaction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0214" name="左大括号 350213"/>
          <p:cNvSpPr/>
          <p:nvPr/>
        </p:nvSpPr>
        <p:spPr>
          <a:xfrm>
            <a:off x="857250" y="3409950"/>
            <a:ext cx="209550" cy="971550"/>
          </a:xfrm>
          <a:prstGeom prst="leftBrace">
            <a:avLst>
              <a:gd name="adj1" fmla="val 38636"/>
              <a:gd name="adj2" fmla="val 50000"/>
            </a:avLst>
          </a:prstGeom>
          <a:noFill/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endParaRPr dirty="0">
              <a:solidFill>
                <a:schemeClr val="folHlink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360截图201705191713391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160" y="-49530"/>
            <a:ext cx="9646920" cy="7429500"/>
          </a:xfrm>
          <a:prstGeom prst="rect">
            <a:avLst/>
          </a:prstGeom>
        </p:spPr>
      </p:pic>
    </p:spTree>
  </p:cSld>
  <p:clrMapOvr>
    <a:masterClrMapping/>
  </p:clrMapOvr>
  <p:transition advClick="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14370" name="标题 314369"/>
          <p:cNvSpPr>
            <a:spLocks noGrp="1"/>
          </p:cNvSpPr>
          <p:nvPr>
            <p:ph type="title"/>
          </p:nvPr>
        </p:nvSpPr>
        <p:spPr>
          <a:xfrm>
            <a:off x="1350963" y="419100"/>
            <a:ext cx="6345237" cy="876300"/>
          </a:xfrm>
        </p:spPr>
        <p:txBody>
          <a:bodyPr anchor="b"/>
          <a:p>
            <a:pPr algn="ctr"/>
            <a:r>
              <a:rPr lang="zh-CN" altLang="en-US" sz="4000" dirty="0">
                <a:latin typeface="黑体" panose="02010609060101010101" pitchFamily="2" charset="-122"/>
              </a:rPr>
              <a:t>（二）对环境条件的要求</a:t>
            </a:r>
            <a:endParaRPr lang="zh-CN" altLang="en-US" sz="4000">
              <a:latin typeface="黑体" panose="02010609060101010101" pitchFamily="2" charset="-122"/>
            </a:endParaRPr>
          </a:p>
        </p:txBody>
      </p:sp>
      <p:sp>
        <p:nvSpPr>
          <p:cNvPr id="314371" name="文本占位符 314370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3200400" cy="4305300"/>
          </a:xfrm>
        </p:spPr>
        <p:txBody>
          <a:bodyPr/>
          <a:p>
            <a:pPr marL="0" indent="0" algn="just">
              <a:lnSpc>
                <a:spcPct val="155000"/>
              </a:lnSpc>
              <a:buNone/>
            </a:pPr>
            <a:r>
              <a:rPr lang="en-US" altLang="zh-CN" dirty="0"/>
              <a:t>1.</a:t>
            </a:r>
            <a:r>
              <a:rPr lang="zh-CN" altLang="en-US" dirty="0">
                <a:hlinkClick r:id="rId1" action="ppaction://hlinksldjump"/>
              </a:rPr>
              <a:t>温度</a:t>
            </a:r>
            <a:endParaRPr lang="zh-CN" altLang="en-US" dirty="0"/>
          </a:p>
          <a:p>
            <a:pPr marL="0" indent="0" algn="just">
              <a:lnSpc>
                <a:spcPct val="155000"/>
              </a:lnSpc>
              <a:buNone/>
            </a:pPr>
            <a:r>
              <a:rPr lang="en-US" altLang="zh-CN" dirty="0"/>
              <a:t>2.</a:t>
            </a:r>
            <a:r>
              <a:rPr lang="zh-CN" altLang="en-US" dirty="0">
                <a:hlinkClick r:id="rId2" action="ppaction://hlinksldjump"/>
              </a:rPr>
              <a:t>水分</a:t>
            </a:r>
            <a:endParaRPr lang="zh-CN" altLang="en-US" dirty="0"/>
          </a:p>
          <a:p>
            <a:pPr marL="0" indent="0" algn="just">
              <a:lnSpc>
                <a:spcPct val="155000"/>
              </a:lnSpc>
              <a:buNone/>
            </a:pPr>
            <a:r>
              <a:rPr lang="en-US" altLang="zh-CN" dirty="0"/>
              <a:t>3.</a:t>
            </a:r>
            <a:r>
              <a:rPr lang="zh-CN" altLang="en-US" dirty="0">
                <a:hlinkClick r:id="rId3" action="ppaction://hlinksldjump"/>
              </a:rPr>
              <a:t>光照</a:t>
            </a:r>
            <a:endParaRPr lang="zh-CN" altLang="en-US" dirty="0"/>
          </a:p>
          <a:p>
            <a:pPr marL="0" indent="0" algn="just">
              <a:lnSpc>
                <a:spcPct val="155000"/>
              </a:lnSpc>
              <a:buNone/>
            </a:pPr>
            <a:r>
              <a:rPr lang="en-US" altLang="zh-CN" dirty="0"/>
              <a:t>4.</a:t>
            </a:r>
            <a:r>
              <a:rPr lang="zh-CN" altLang="en-US" dirty="0">
                <a:hlinkClick r:id="rId4" action="ppaction://hlinksldjump"/>
              </a:rPr>
              <a:t>土壤与营养</a:t>
            </a:r>
            <a:endParaRPr lang="zh-CN" altLang="en-US" sz="2800"/>
          </a:p>
        </p:txBody>
      </p:sp>
      <p:sp>
        <p:nvSpPr>
          <p:cNvPr id="314372" name="动作按钮: 上一张 314371">
            <a:hlinkClick r:id="rId5" action="ppaction://hlinksldjump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314373" name="图片 314372" descr="0011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1900" y="1752600"/>
            <a:ext cx="5143500" cy="3856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360截图201705191713515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80035" y="-134620"/>
            <a:ext cx="9798685" cy="7138035"/>
          </a:xfrm>
          <a:prstGeom prst="rect">
            <a:avLst/>
          </a:prstGeom>
        </p:spPr>
      </p:pic>
    </p:spTree>
  </p:cSld>
  <p:clrMapOvr>
    <a:masterClrMapping/>
  </p:clrMapOvr>
  <p:transition advClick="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22562" name="标题 322561"/>
          <p:cNvSpPr>
            <a:spLocks noGrp="1"/>
          </p:cNvSpPr>
          <p:nvPr>
            <p:ph type="title"/>
          </p:nvPr>
        </p:nvSpPr>
        <p:spPr>
          <a:xfrm>
            <a:off x="1350963" y="571500"/>
            <a:ext cx="6783387" cy="723900"/>
          </a:xfrm>
        </p:spPr>
        <p:txBody>
          <a:bodyPr anchor="b"/>
          <a:p>
            <a:r>
              <a:rPr lang="en-US" altLang="zh-CN" sz="4000" b="1">
                <a:latin typeface="黑体" panose="02010609060101010101" pitchFamily="2" charset="-122"/>
              </a:rPr>
              <a:t>1.</a:t>
            </a:r>
            <a:r>
              <a:rPr lang="zh-CN" altLang="en-US" sz="3600" b="1" dirty="0">
                <a:latin typeface="黑体" panose="02010609060101010101" pitchFamily="2" charset="-122"/>
              </a:rPr>
              <a:t>温度</a:t>
            </a:r>
            <a:endParaRPr lang="zh-CN" altLang="en-US" sz="3600" b="1">
              <a:latin typeface="黑体" panose="02010609060101010101" pitchFamily="2" charset="-122"/>
            </a:endParaRPr>
          </a:p>
        </p:txBody>
      </p:sp>
      <p:sp>
        <p:nvSpPr>
          <p:cNvPr id="322563" name="文本占位符 322562"/>
          <p:cNvSpPr>
            <a:spLocks noGrp="1"/>
          </p:cNvSpPr>
          <p:nvPr>
            <p:ph type="body" idx="1"/>
          </p:nvPr>
        </p:nvSpPr>
        <p:spPr>
          <a:xfrm>
            <a:off x="438150" y="1524000"/>
            <a:ext cx="8439150" cy="4914900"/>
          </a:xfrm>
        </p:spPr>
        <p:txBody>
          <a:bodyPr/>
          <a:p>
            <a:pPr marL="0" indent="571500">
              <a:spcAft>
                <a:spcPct val="75000"/>
              </a:spcAft>
              <a:buNone/>
            </a:pPr>
            <a:r>
              <a:rPr lang="zh-CN" altLang="en-US" sz="2400" dirty="0">
                <a:latin typeface="Times New Roman" panose="02020603050405020304" pitchFamily="18" charset="0"/>
              </a:rPr>
              <a:t>喜温暖，适温</a:t>
            </a:r>
            <a:r>
              <a:rPr lang="en-US" altLang="zh-CN" sz="2400" u="sng">
                <a:latin typeface="Times New Roman" panose="02020603050405020304" pitchFamily="18" charset="0"/>
              </a:rPr>
              <a:t>22℃~28℃</a:t>
            </a:r>
            <a:r>
              <a:rPr lang="zh-CN" altLang="en-US" sz="2400" dirty="0">
                <a:latin typeface="Times New Roman" panose="02020603050405020304" pitchFamily="18" charset="0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</a:rPr>
              <a:t>15℃</a:t>
            </a:r>
            <a:r>
              <a:rPr lang="zh-CN" altLang="en-US" sz="2400" dirty="0">
                <a:latin typeface="Times New Roman" panose="02020603050405020304" pitchFamily="18" charset="0"/>
              </a:rPr>
              <a:t>以下不能开花，</a:t>
            </a:r>
            <a:r>
              <a:rPr lang="en-US" altLang="zh-CN" sz="2400" dirty="0">
                <a:latin typeface="Times New Roman" panose="02020603050405020304" pitchFamily="18" charset="0"/>
              </a:rPr>
              <a:t>10℃</a:t>
            </a:r>
            <a:r>
              <a:rPr lang="zh-CN" altLang="en-US" sz="2400" dirty="0">
                <a:latin typeface="Times New Roman" panose="02020603050405020304" pitchFamily="18" charset="0"/>
              </a:rPr>
              <a:t>时生长停止，</a:t>
            </a:r>
            <a:r>
              <a:rPr lang="en-US" altLang="zh-CN" sz="2400" dirty="0">
                <a:latin typeface="Times New Roman" panose="02020603050405020304" pitchFamily="18" charset="0"/>
              </a:rPr>
              <a:t>-1℃</a:t>
            </a:r>
            <a:r>
              <a:rPr lang="zh-CN" altLang="en-US" sz="2400" dirty="0">
                <a:latin typeface="Times New Roman" panose="02020603050405020304" pitchFamily="18" charset="0"/>
              </a:rPr>
              <a:t>受冻死亡，长期</a:t>
            </a:r>
            <a:r>
              <a:rPr lang="en-US" altLang="zh-CN" sz="2400" dirty="0">
                <a:latin typeface="Times New Roman" panose="02020603050405020304" pitchFamily="18" charset="0"/>
              </a:rPr>
              <a:t>35℃</a:t>
            </a:r>
            <a:r>
              <a:rPr lang="zh-CN" altLang="en-US" sz="2400" dirty="0">
                <a:latin typeface="Times New Roman" panose="02020603050405020304" pitchFamily="18" charset="0"/>
              </a:rPr>
              <a:t>以上的高温，生长停止，易衰亡。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 marL="0" indent="571500">
              <a:spcAft>
                <a:spcPct val="75000"/>
              </a:spcAft>
              <a:buNone/>
            </a:pPr>
            <a:r>
              <a:rPr lang="zh-CN" altLang="en-US"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发芽期：</a:t>
            </a:r>
            <a:r>
              <a:rPr lang="en-US" altLang="zh-CN" sz="2400" dirty="0">
                <a:latin typeface="Times New Roman" panose="02020603050405020304" pitchFamily="18" charset="0"/>
              </a:rPr>
              <a:t>25℃~30℃</a:t>
            </a:r>
            <a:r>
              <a:rPr lang="zh-CN" altLang="en-US" sz="2400" dirty="0">
                <a:latin typeface="Times New Roman" panose="02020603050405020304" pitchFamily="18" charset="0"/>
              </a:rPr>
              <a:t>，低于</a:t>
            </a:r>
            <a:r>
              <a:rPr lang="en-US" altLang="zh-CN" sz="2400" dirty="0">
                <a:latin typeface="Times New Roman" panose="02020603050405020304" pitchFamily="18" charset="0"/>
              </a:rPr>
              <a:t>12℃</a:t>
            </a:r>
            <a:r>
              <a:rPr lang="zh-CN" altLang="en-US" sz="2400" dirty="0">
                <a:latin typeface="Times New Roman" panose="02020603050405020304" pitchFamily="18" charset="0"/>
              </a:rPr>
              <a:t>不发芽。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 marL="0" indent="571500">
              <a:spcAft>
                <a:spcPct val="75000"/>
              </a:spcAft>
              <a:buNone/>
            </a:pPr>
            <a:r>
              <a:rPr lang="zh-CN" altLang="en-US"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育苗期</a:t>
            </a:r>
            <a:r>
              <a:rPr lang="zh-CN" altLang="en-US" sz="2400" dirty="0">
                <a:latin typeface="Times New Roman" panose="02020603050405020304" pitchFamily="18" charset="0"/>
              </a:rPr>
              <a:t>：白天</a:t>
            </a:r>
            <a:r>
              <a:rPr lang="en-US" altLang="zh-CN" sz="2400" dirty="0">
                <a:latin typeface="Times New Roman" panose="02020603050405020304" pitchFamily="18" charset="0"/>
              </a:rPr>
              <a:t>20℃~25℃</a:t>
            </a:r>
            <a:r>
              <a:rPr lang="zh-CN" altLang="en-US" sz="2400" dirty="0">
                <a:latin typeface="Times New Roman" panose="02020603050405020304" pitchFamily="18" charset="0"/>
              </a:rPr>
              <a:t>，夜间</a:t>
            </a:r>
            <a:r>
              <a:rPr lang="en-US" altLang="zh-CN" sz="2400" dirty="0">
                <a:latin typeface="Times New Roman" panose="02020603050405020304" pitchFamily="18" charset="0"/>
              </a:rPr>
              <a:t>10℃~15℃</a:t>
            </a:r>
            <a:r>
              <a:rPr lang="zh-CN" altLang="en-US" sz="2400" dirty="0">
                <a:latin typeface="Times New Roman" panose="02020603050405020304" pitchFamily="18" charset="0"/>
              </a:rPr>
              <a:t>。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 marL="0" indent="571500">
              <a:spcAft>
                <a:spcPct val="75000"/>
              </a:spcAft>
              <a:buNone/>
            </a:pPr>
            <a:r>
              <a:rPr lang="zh-CN" altLang="en-US"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开花期：</a:t>
            </a:r>
            <a:r>
              <a:rPr lang="zh-CN" altLang="en-US" sz="2400" dirty="0">
                <a:latin typeface="Times New Roman" panose="02020603050405020304" pitchFamily="18" charset="0"/>
              </a:rPr>
              <a:t>白天</a:t>
            </a:r>
            <a:r>
              <a:rPr lang="en-US" altLang="zh-CN" sz="2400" dirty="0">
                <a:latin typeface="Times New Roman" panose="02020603050405020304" pitchFamily="18" charset="0"/>
              </a:rPr>
              <a:t>20℃~30℃</a:t>
            </a:r>
            <a:r>
              <a:rPr lang="zh-CN" altLang="en-US" sz="2400" dirty="0">
                <a:latin typeface="Times New Roman" panose="02020603050405020304" pitchFamily="18" charset="0"/>
              </a:rPr>
              <a:t>，夜间</a:t>
            </a:r>
            <a:r>
              <a:rPr lang="en-US" altLang="zh-CN" sz="2400" dirty="0">
                <a:latin typeface="Times New Roman" panose="02020603050405020304" pitchFamily="18" charset="0"/>
              </a:rPr>
              <a:t>15℃ ~20℃</a:t>
            </a:r>
            <a:r>
              <a:rPr lang="zh-CN" altLang="en-US" sz="2400" dirty="0">
                <a:latin typeface="Times New Roman" panose="02020603050405020304" pitchFamily="18" charset="0"/>
              </a:rPr>
              <a:t>。</a:t>
            </a:r>
            <a:r>
              <a:rPr lang="en-US" altLang="zh-CN" sz="2400" dirty="0">
                <a:latin typeface="Times New Roman" panose="02020603050405020304" pitchFamily="18" charset="0"/>
              </a:rPr>
              <a:t>&lt;15℃</a:t>
            </a:r>
            <a:r>
              <a:rPr lang="zh-CN" altLang="en-US" sz="2400" dirty="0">
                <a:latin typeface="Times New Roman" panose="02020603050405020304" pitchFamily="18" charset="0"/>
              </a:rPr>
              <a:t>或</a:t>
            </a:r>
            <a:r>
              <a:rPr lang="en-US" altLang="zh-CN" sz="2400" dirty="0">
                <a:latin typeface="Times New Roman" panose="02020603050405020304" pitchFamily="18" charset="0"/>
              </a:rPr>
              <a:t>&gt;35℃</a:t>
            </a:r>
            <a:r>
              <a:rPr lang="zh-CN" altLang="en-US" sz="2400" dirty="0">
                <a:latin typeface="Times New Roman" panose="02020603050405020304" pitchFamily="18" charset="0"/>
              </a:rPr>
              <a:t>不利座果。</a:t>
            </a:r>
            <a:endParaRPr lang="zh-CN" altLang="en-US" sz="2400">
              <a:latin typeface="Times New Roman" panose="02020603050405020304" pitchFamily="18" charset="0"/>
            </a:endParaRPr>
          </a:p>
          <a:p>
            <a:pPr marL="0" indent="571500">
              <a:spcBef>
                <a:spcPct val="25000"/>
              </a:spcBef>
              <a:buNone/>
            </a:pPr>
            <a:r>
              <a:rPr lang="zh-CN" altLang="en-US"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结果期：</a:t>
            </a:r>
            <a:r>
              <a:rPr lang="zh-CN" altLang="en-US" sz="2400" dirty="0">
                <a:latin typeface="Times New Roman" panose="02020603050405020304" pitchFamily="18" charset="0"/>
              </a:rPr>
              <a:t>白天</a:t>
            </a:r>
            <a:r>
              <a:rPr lang="en-US" altLang="zh-CN" sz="2400" dirty="0">
                <a:latin typeface="Times New Roman" panose="02020603050405020304" pitchFamily="18" charset="0"/>
              </a:rPr>
              <a:t>25℃~28℃</a:t>
            </a:r>
            <a:r>
              <a:rPr lang="zh-CN" altLang="en-US" sz="2400" dirty="0">
                <a:latin typeface="Times New Roman" panose="02020603050405020304" pitchFamily="18" charset="0"/>
              </a:rPr>
              <a:t>，夜温</a:t>
            </a:r>
            <a:r>
              <a:rPr lang="en-US" altLang="zh-CN" sz="2400" dirty="0">
                <a:latin typeface="Times New Roman" panose="02020603050405020304" pitchFamily="18" charset="0"/>
              </a:rPr>
              <a:t>16℃~20℃</a:t>
            </a:r>
            <a:r>
              <a:rPr lang="zh-CN" altLang="en-US" sz="2400" dirty="0">
                <a:latin typeface="Times New Roman" panose="02020603050405020304" pitchFamily="18" charset="0"/>
              </a:rPr>
              <a:t>。着色适温</a:t>
            </a:r>
            <a:r>
              <a:rPr lang="en-US" altLang="zh-CN" sz="2400" dirty="0">
                <a:latin typeface="Times New Roman" panose="02020603050405020304" pitchFamily="18" charset="0"/>
              </a:rPr>
              <a:t>19℃~24℃</a:t>
            </a:r>
            <a:r>
              <a:rPr lang="zh-CN" altLang="en-US" sz="2400" dirty="0">
                <a:latin typeface="Times New Roman" panose="02020603050405020304" pitchFamily="18" charset="0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</a:rPr>
              <a:t>11℃</a:t>
            </a:r>
            <a:r>
              <a:rPr lang="zh-CN" altLang="en-US" sz="2400" dirty="0">
                <a:latin typeface="Times New Roman" panose="02020603050405020304" pitchFamily="18" charset="0"/>
              </a:rPr>
              <a:t>以下不易着色。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22564" name="动作按钮: 上一张 322563">
            <a:hlinkClick r:id="rId1" action="ppaction://hlinksldjump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2" name="图片 1" descr="360截图201705191714071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950" y="-208280"/>
            <a:ext cx="9580880" cy="7411720"/>
          </a:xfrm>
          <a:prstGeom prst="rect">
            <a:avLst/>
          </a:prstGeom>
        </p:spPr>
      </p:pic>
    </p:spTree>
  </p:cSld>
  <p:clrMapOvr>
    <a:masterClrMapping/>
  </p:clrMapOvr>
  <p:transition advClick="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23586" name="标题 323585"/>
          <p:cNvSpPr>
            <a:spLocks noGrp="1"/>
          </p:cNvSpPr>
          <p:nvPr>
            <p:ph type="title"/>
          </p:nvPr>
        </p:nvSpPr>
        <p:spPr>
          <a:xfrm>
            <a:off x="1350963" y="647700"/>
            <a:ext cx="6497637" cy="647700"/>
          </a:xfrm>
        </p:spPr>
        <p:txBody>
          <a:bodyPr anchor="b"/>
          <a:p>
            <a:pPr algn="ctr"/>
            <a:r>
              <a:rPr lang="en-US" altLang="zh-CN" sz="4000" b="1">
                <a:latin typeface="Times New Roman" panose="02020603050405020304" pitchFamily="18" charset="0"/>
              </a:rPr>
              <a:t>2.</a:t>
            </a:r>
            <a:r>
              <a:rPr lang="zh-CN" altLang="en-US" sz="3600" b="1" dirty="0">
                <a:latin typeface="Times New Roman" panose="02020603050405020304" pitchFamily="18" charset="0"/>
              </a:rPr>
              <a:t>水分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323587" name="文本占位符 323586"/>
          <p:cNvSpPr>
            <a:spLocks noGrp="1"/>
          </p:cNvSpPr>
          <p:nvPr>
            <p:ph type="body" idx="1"/>
          </p:nvPr>
        </p:nvSpPr>
        <p:spPr>
          <a:xfrm>
            <a:off x="342900" y="1524000"/>
            <a:ext cx="8534400" cy="4914900"/>
          </a:xfrm>
        </p:spPr>
        <p:txBody>
          <a:bodyPr/>
          <a:p>
            <a:pPr marL="0" indent="666750" algn="just">
              <a:lnSpc>
                <a:spcPct val="120000"/>
              </a:lnSpc>
              <a:spcBef>
                <a:spcPct val="35000"/>
              </a:spcBef>
              <a:buNone/>
            </a:pPr>
            <a:r>
              <a:rPr lang="zh-CN" altLang="en-US" sz="2800" dirty="0">
                <a:latin typeface="Times New Roman" panose="02020603050405020304" pitchFamily="18" charset="0"/>
              </a:rPr>
              <a:t>半耐旱作物</a:t>
            </a:r>
            <a:endParaRPr lang="zh-CN" altLang="en-US" sz="2800" dirty="0">
              <a:latin typeface="Times New Roman" panose="02020603050405020304" pitchFamily="18" charset="0"/>
            </a:endParaRPr>
          </a:p>
          <a:p>
            <a:pPr marL="0" indent="666750" algn="just">
              <a:lnSpc>
                <a:spcPct val="120000"/>
              </a:lnSpc>
              <a:spcBef>
                <a:spcPct val="35000"/>
              </a:spcBef>
              <a:buNone/>
            </a:pPr>
            <a:r>
              <a:rPr lang="zh-CN" altLang="en-US" sz="2800" dirty="0">
                <a:latin typeface="Times New Roman" panose="02020603050405020304" pitchFamily="18" charset="0"/>
              </a:rPr>
              <a:t>空气相对湿度：</a:t>
            </a:r>
            <a:r>
              <a:rPr lang="en-US" altLang="zh-CN" sz="2800">
                <a:latin typeface="Times New Roman" panose="02020603050405020304" pitchFamily="18" charset="0"/>
              </a:rPr>
              <a:t>50~66%</a:t>
            </a:r>
            <a:endParaRPr lang="en-US" altLang="zh-CN" sz="2800">
              <a:latin typeface="Times New Roman" panose="02020603050405020304" pitchFamily="18" charset="0"/>
            </a:endParaRPr>
          </a:p>
          <a:p>
            <a:pPr marL="0" indent="666750" algn="just">
              <a:lnSpc>
                <a:spcPct val="120000"/>
              </a:lnSpc>
              <a:spcBef>
                <a:spcPct val="35000"/>
              </a:spcBef>
              <a:buNone/>
            </a:pPr>
            <a:r>
              <a:rPr lang="zh-CN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发芽期：</a:t>
            </a:r>
            <a:r>
              <a:rPr lang="zh-CN" altLang="en-US" sz="2800" dirty="0">
                <a:latin typeface="Times New Roman" panose="02020603050405020304" pitchFamily="18" charset="0"/>
              </a:rPr>
              <a:t>需水多，土壤湿度</a:t>
            </a:r>
            <a:r>
              <a:rPr lang="en-US" altLang="zh-CN" sz="2800" dirty="0">
                <a:latin typeface="Times New Roman" panose="02020603050405020304" pitchFamily="18" charset="0"/>
              </a:rPr>
              <a:t>80%</a:t>
            </a:r>
            <a:r>
              <a:rPr lang="zh-CN" altLang="en-US" sz="2800" dirty="0">
                <a:latin typeface="Times New Roman" panose="02020603050405020304" pitchFamily="18" charset="0"/>
              </a:rPr>
              <a:t>以上</a:t>
            </a:r>
            <a:endParaRPr lang="zh-CN" altLang="en-US" sz="2800" dirty="0">
              <a:latin typeface="Times New Roman" panose="02020603050405020304" pitchFamily="18" charset="0"/>
            </a:endParaRPr>
          </a:p>
          <a:p>
            <a:pPr marL="0" indent="666750" algn="just">
              <a:lnSpc>
                <a:spcPct val="120000"/>
              </a:lnSpc>
              <a:spcBef>
                <a:spcPct val="35000"/>
              </a:spcBef>
              <a:buNone/>
            </a:pPr>
            <a:r>
              <a:rPr lang="zh-CN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幼苗期：</a:t>
            </a:r>
            <a:r>
              <a:rPr lang="zh-CN" altLang="en-US" sz="2800" dirty="0">
                <a:latin typeface="Times New Roman" panose="02020603050405020304" pitchFamily="18" charset="0"/>
              </a:rPr>
              <a:t>防止徒长和发病，</a:t>
            </a:r>
            <a:r>
              <a:rPr lang="en-US" altLang="zh-CN" sz="2800">
                <a:latin typeface="Times New Roman" panose="02020603050405020304" pitchFamily="18" charset="0"/>
              </a:rPr>
              <a:t>60%~70%</a:t>
            </a:r>
            <a:endParaRPr lang="en-US" altLang="zh-CN" sz="2800">
              <a:latin typeface="Times New Roman" panose="02020603050405020304" pitchFamily="18" charset="0"/>
            </a:endParaRPr>
          </a:p>
          <a:p>
            <a:pPr marL="0" indent="666750" algn="just">
              <a:lnSpc>
                <a:spcPct val="120000"/>
              </a:lnSpc>
              <a:spcBef>
                <a:spcPct val="35000"/>
              </a:spcBef>
              <a:buNone/>
            </a:pPr>
            <a:r>
              <a:rPr lang="zh-CN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第一花序坐果前：</a:t>
            </a:r>
            <a:r>
              <a:rPr lang="zh-CN" altLang="en-US" sz="2800" dirty="0">
                <a:latin typeface="Times New Roman" panose="02020603050405020304" pitchFamily="18" charset="0"/>
              </a:rPr>
              <a:t>控制灌水，</a:t>
            </a:r>
            <a:endParaRPr lang="zh-CN" altLang="en-US" sz="2800" dirty="0">
              <a:latin typeface="Times New Roman" panose="02020603050405020304" pitchFamily="18" charset="0"/>
            </a:endParaRPr>
          </a:p>
          <a:p>
            <a:pPr marL="0" indent="666750" algn="just">
              <a:lnSpc>
                <a:spcPct val="120000"/>
              </a:lnSpc>
              <a:spcBef>
                <a:spcPct val="35000"/>
              </a:spcBef>
              <a:buNone/>
            </a:pPr>
            <a:r>
              <a:rPr lang="zh-CN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结果期：</a:t>
            </a:r>
            <a:r>
              <a:rPr lang="en-US" altLang="zh-CN" sz="2800" dirty="0">
                <a:latin typeface="Times New Roman" panose="02020603050405020304" pitchFamily="18" charset="0"/>
              </a:rPr>
              <a:t>60%~80%</a:t>
            </a:r>
            <a:r>
              <a:rPr lang="zh-CN" altLang="en-US" sz="2800" dirty="0">
                <a:latin typeface="Times New Roman" panose="02020603050405020304" pitchFamily="18" charset="0"/>
              </a:rPr>
              <a:t>，见干见湿，均匀浇水。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23588" name="动作按钮: 上一张 323587">
            <a:hlinkClick r:id="rId1" action="ppaction://hlinksldjump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2" name="图片 1" descr="360截图201705191714418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080" y="-13335"/>
            <a:ext cx="9387205" cy="7214235"/>
          </a:xfrm>
          <a:prstGeom prst="rect">
            <a:avLst/>
          </a:prstGeom>
        </p:spPr>
      </p:pic>
    </p:spTree>
  </p:cSld>
  <p:clrMapOvr>
    <a:masterClrMapping/>
  </p:clrMapOvr>
  <p:transition advClick="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24610" name="标题 324609"/>
          <p:cNvSpPr>
            <a:spLocks noGrp="1"/>
          </p:cNvSpPr>
          <p:nvPr>
            <p:ph type="title"/>
          </p:nvPr>
        </p:nvSpPr>
        <p:spPr>
          <a:xfrm>
            <a:off x="1350963" y="552450"/>
            <a:ext cx="6383337" cy="742950"/>
          </a:xfrm>
        </p:spPr>
        <p:txBody>
          <a:bodyPr anchor="b"/>
          <a:p>
            <a:r>
              <a:rPr lang="en-US" altLang="zh-CN" sz="4000" b="1">
                <a:latin typeface="黑体" panose="02010609060101010101" pitchFamily="2" charset="-122"/>
              </a:rPr>
              <a:t>3.</a:t>
            </a:r>
            <a:r>
              <a:rPr lang="zh-CN" altLang="en-US" sz="3600" b="1" dirty="0">
                <a:latin typeface="黑体" panose="02010609060101010101" pitchFamily="2" charset="-122"/>
              </a:rPr>
              <a:t>光照</a:t>
            </a:r>
            <a:endParaRPr lang="zh-CN" altLang="en-US" sz="3600" b="1">
              <a:latin typeface="黑体" panose="02010609060101010101" pitchFamily="2" charset="-122"/>
            </a:endParaRPr>
          </a:p>
        </p:txBody>
      </p:sp>
      <p:sp>
        <p:nvSpPr>
          <p:cNvPr id="324611" name="文本占位符 324610"/>
          <p:cNvSpPr>
            <a:spLocks noGrp="1"/>
          </p:cNvSpPr>
          <p:nvPr>
            <p:ph type="body" idx="1"/>
          </p:nvPr>
        </p:nvSpPr>
        <p:spPr>
          <a:xfrm>
            <a:off x="5243513" y="2128838"/>
            <a:ext cx="3633787" cy="3929062"/>
          </a:xfrm>
        </p:spPr>
        <p:txBody>
          <a:bodyPr/>
          <a:p>
            <a:pPr marL="0" indent="0">
              <a:lnSpc>
                <a:spcPct val="90000"/>
              </a:lnSpc>
              <a:spcAft>
                <a:spcPct val="50000"/>
              </a:spcAft>
              <a:buNone/>
            </a:pPr>
            <a:r>
              <a:rPr lang="zh-CN" altLang="en-US" dirty="0">
                <a:solidFill>
                  <a:srgbClr val="FF0066"/>
                </a:solidFill>
                <a:latin typeface="黑体" panose="02010609060101010101" pitchFamily="2" charset="-122"/>
              </a:rPr>
              <a:t>光周期：</a:t>
            </a:r>
            <a:r>
              <a:rPr lang="zh-CN" altLang="en-US" dirty="0">
                <a:latin typeface="黑体" panose="02010609060101010101" pitchFamily="2" charset="-122"/>
              </a:rPr>
              <a:t>中光性</a:t>
            </a:r>
            <a:endParaRPr lang="zh-CN" altLang="en-US" dirty="0">
              <a:latin typeface="黑体" panose="02010609060101010101" pitchFamily="2" charset="-12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dirty="0">
                <a:solidFill>
                  <a:srgbClr val="FF0066"/>
                </a:solidFill>
                <a:latin typeface="黑体" panose="02010609060101010101" pitchFamily="2" charset="-122"/>
              </a:rPr>
              <a:t>光照强度：</a:t>
            </a:r>
            <a:r>
              <a:rPr lang="zh-CN" altLang="en-US" dirty="0">
                <a:latin typeface="黑体" panose="02010609060101010101" pitchFamily="2" charset="-122"/>
              </a:rPr>
              <a:t>喜光，光饱和点为</a:t>
            </a:r>
            <a:r>
              <a:rPr lang="en-US" altLang="zh-CN" dirty="0">
                <a:latin typeface="黑体" panose="02010609060101010101" pitchFamily="2" charset="-122"/>
              </a:rPr>
              <a:t>7</a:t>
            </a:r>
            <a:r>
              <a:rPr lang="zh-CN" altLang="en-US" dirty="0">
                <a:latin typeface="黑体" panose="02010609060101010101" pitchFamily="2" charset="-122"/>
              </a:rPr>
              <a:t>万</a:t>
            </a:r>
            <a:r>
              <a:rPr lang="en-US" altLang="zh-CN">
                <a:latin typeface="黑体" panose="02010609060101010101" pitchFamily="2" charset="-122"/>
              </a:rPr>
              <a:t>lx</a:t>
            </a:r>
            <a:endParaRPr lang="en-US" altLang="zh-CN">
              <a:latin typeface="黑体" panose="02010609060101010101" pitchFamily="2" charset="-122"/>
            </a:endParaRPr>
          </a:p>
        </p:txBody>
      </p:sp>
      <p:sp>
        <p:nvSpPr>
          <p:cNvPr id="324612" name="动作按钮: 上一张 324611">
            <a:hlinkClick r:id="rId1" action="ppaction://hlinksldjump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393222" name="图片 393221" descr="031607002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8013"/>
            <a:ext cx="5243513" cy="3929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360截图201705191715006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7670" y="-75565"/>
            <a:ext cx="9791700" cy="7187565"/>
          </a:xfrm>
          <a:prstGeom prst="rect">
            <a:avLst/>
          </a:prstGeom>
        </p:spPr>
      </p:pic>
    </p:spTree>
  </p:cSld>
  <p:clrMapOvr>
    <a:masterClrMapping/>
  </p:clrMapOvr>
  <p:transition advClick="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25634" name="标题 325633"/>
          <p:cNvSpPr>
            <a:spLocks noGrp="1"/>
          </p:cNvSpPr>
          <p:nvPr>
            <p:ph type="title"/>
          </p:nvPr>
        </p:nvSpPr>
        <p:spPr>
          <a:xfrm>
            <a:off x="1350963" y="495300"/>
            <a:ext cx="7526337" cy="800100"/>
          </a:xfrm>
        </p:spPr>
        <p:txBody>
          <a:bodyPr anchor="b"/>
          <a:p>
            <a:r>
              <a:rPr lang="en-US" altLang="zh-CN" b="1">
                <a:latin typeface="黑体" panose="02010609060101010101" pitchFamily="2" charset="-122"/>
              </a:rPr>
              <a:t>4.</a:t>
            </a:r>
            <a:r>
              <a:rPr lang="zh-CN" altLang="en-US" sz="4000" b="1" dirty="0">
                <a:latin typeface="黑体" panose="02010609060101010101" pitchFamily="2" charset="-122"/>
              </a:rPr>
              <a:t>土壤与营养</a:t>
            </a:r>
            <a:endParaRPr lang="zh-CN" altLang="en-US" sz="4000" b="1">
              <a:latin typeface="黑体" panose="02010609060101010101" pitchFamily="2" charset="-122"/>
            </a:endParaRPr>
          </a:p>
        </p:txBody>
      </p:sp>
      <p:sp>
        <p:nvSpPr>
          <p:cNvPr id="325635" name="文本占位符 325634"/>
          <p:cNvSpPr>
            <a:spLocks noGrp="1"/>
          </p:cNvSpPr>
          <p:nvPr>
            <p:ph type="body" idx="1"/>
          </p:nvPr>
        </p:nvSpPr>
        <p:spPr>
          <a:xfrm>
            <a:off x="590550" y="1733550"/>
            <a:ext cx="7829550" cy="4514850"/>
          </a:xfrm>
        </p:spPr>
        <p:txBody>
          <a:bodyPr/>
          <a:p>
            <a:pPr marL="0" indent="0">
              <a:lnSpc>
                <a:spcPct val="90000"/>
              </a:lnSpc>
              <a:spcAft>
                <a:spcPct val="75000"/>
              </a:spcAft>
              <a:buNone/>
            </a:pPr>
            <a:r>
              <a:rPr lang="zh-CN" altLang="en-US" sz="2800" dirty="0">
                <a:solidFill>
                  <a:srgbClr val="FF0066"/>
                </a:solidFill>
                <a:latin typeface="黑体" panose="02010609060101010101" pitchFamily="2" charset="-122"/>
              </a:rPr>
              <a:t>土壤质地：</a:t>
            </a:r>
            <a:r>
              <a:rPr lang="zh-CN" altLang="en-US" sz="2800" dirty="0">
                <a:latin typeface="黑体" panose="02010609060101010101" pitchFamily="2" charset="-122"/>
              </a:rPr>
              <a:t>要求不太严格，但要求土壤疏松透气。</a:t>
            </a:r>
            <a:endParaRPr lang="zh-CN" altLang="en-US" sz="2800" dirty="0">
              <a:latin typeface="黑体" panose="02010609060101010101" pitchFamily="2" charset="-122"/>
            </a:endParaRPr>
          </a:p>
          <a:p>
            <a:pPr marL="0" indent="0">
              <a:lnSpc>
                <a:spcPct val="90000"/>
              </a:lnSpc>
              <a:spcAft>
                <a:spcPct val="75000"/>
              </a:spcAft>
              <a:buNone/>
            </a:pPr>
            <a:r>
              <a:rPr lang="en-US" altLang="zh-CN" sz="2800">
                <a:solidFill>
                  <a:srgbClr val="FF0066"/>
                </a:solidFill>
                <a:latin typeface="黑体" panose="02010609060101010101" pitchFamily="2" charset="-122"/>
              </a:rPr>
              <a:t>pH</a:t>
            </a:r>
            <a:r>
              <a:rPr lang="zh-CN" altLang="en-US" sz="2800">
                <a:solidFill>
                  <a:srgbClr val="FF0066"/>
                </a:solidFill>
                <a:latin typeface="黑体" panose="02010609060101010101" pitchFamily="2" charset="-122"/>
              </a:rPr>
              <a:t>：</a:t>
            </a:r>
            <a:r>
              <a:rPr lang="zh-CN" altLang="en-US" sz="2800" dirty="0">
                <a:latin typeface="黑体" panose="02010609060101010101" pitchFamily="2" charset="-122"/>
              </a:rPr>
              <a:t>微酸性和中性， </a:t>
            </a:r>
            <a:r>
              <a:rPr lang="en-US" altLang="zh-CN" sz="2800" dirty="0">
                <a:latin typeface="黑体" panose="02010609060101010101" pitchFamily="2" charset="-122"/>
              </a:rPr>
              <a:t>6-7</a:t>
            </a:r>
            <a:r>
              <a:rPr lang="zh-CN" altLang="en-US" sz="2800" dirty="0">
                <a:latin typeface="黑体" panose="02010609060101010101" pitchFamily="2" charset="-122"/>
              </a:rPr>
              <a:t>为宜。</a:t>
            </a:r>
            <a:endParaRPr lang="zh-CN" altLang="en-US" sz="2800" dirty="0">
              <a:latin typeface="黑体" panose="02010609060101010101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800" dirty="0">
                <a:solidFill>
                  <a:srgbClr val="FF0066"/>
                </a:solidFill>
                <a:latin typeface="黑体" panose="02010609060101010101" pitchFamily="2" charset="-122"/>
              </a:rPr>
              <a:t>需肥量：</a:t>
            </a:r>
            <a:r>
              <a:rPr lang="zh-CN" altLang="en-US" sz="2800" dirty="0">
                <a:latin typeface="黑体" panose="02010609060101010101" pitchFamily="2" charset="-122"/>
              </a:rPr>
              <a:t>每生产</a:t>
            </a:r>
            <a:r>
              <a:rPr lang="en-US" altLang="zh-CN" sz="2800" dirty="0">
                <a:latin typeface="黑体" panose="02010609060101010101" pitchFamily="2" charset="-122"/>
              </a:rPr>
              <a:t>5000kg</a:t>
            </a:r>
            <a:r>
              <a:rPr lang="zh-CN" altLang="en-US" sz="2800" dirty="0">
                <a:latin typeface="黑体" panose="02010609060101010101" pitchFamily="2" charset="-122"/>
              </a:rPr>
              <a:t>果实，吸收</a:t>
            </a:r>
            <a:r>
              <a:rPr lang="en-US" altLang="zh-CN" sz="2800">
                <a:latin typeface="黑体" panose="02010609060101010101" pitchFamily="2" charset="-122"/>
              </a:rPr>
              <a:t>K</a:t>
            </a:r>
            <a:r>
              <a:rPr lang="en-US" altLang="zh-CN" sz="2800" baseline="-25000">
                <a:latin typeface="黑体" panose="02010609060101010101" pitchFamily="2" charset="-122"/>
              </a:rPr>
              <a:t>2</a:t>
            </a:r>
            <a:r>
              <a:rPr lang="en-US" altLang="zh-CN" sz="2800">
                <a:latin typeface="黑体" panose="02010609060101010101" pitchFamily="2" charset="-122"/>
              </a:rPr>
              <a:t>O 15-25kg</a:t>
            </a:r>
            <a:r>
              <a:rPr lang="zh-CN" altLang="en-US" sz="2800">
                <a:latin typeface="黑体" panose="02010609060101010101" pitchFamily="2" charset="-122"/>
              </a:rPr>
              <a:t>，</a:t>
            </a:r>
            <a:r>
              <a:rPr lang="en-US" altLang="zh-CN" sz="2800">
                <a:latin typeface="黑体" panose="02010609060101010101" pitchFamily="2" charset="-122"/>
              </a:rPr>
              <a:t>N 10-17kg</a:t>
            </a:r>
            <a:r>
              <a:rPr lang="zh-CN" altLang="en-US" sz="2800">
                <a:latin typeface="黑体" panose="02010609060101010101" pitchFamily="2" charset="-122"/>
              </a:rPr>
              <a:t>，</a:t>
            </a:r>
            <a:r>
              <a:rPr lang="en-US" altLang="zh-CN" sz="2800">
                <a:latin typeface="黑体" panose="02010609060101010101" pitchFamily="2" charset="-122"/>
              </a:rPr>
              <a:t>P</a:t>
            </a:r>
            <a:r>
              <a:rPr lang="en-US" altLang="zh-CN" sz="2800" baseline="-25000">
                <a:latin typeface="黑体" panose="02010609060101010101" pitchFamily="2" charset="-122"/>
              </a:rPr>
              <a:t>2</a:t>
            </a:r>
            <a:r>
              <a:rPr lang="en-US" altLang="zh-CN" sz="2800">
                <a:latin typeface="黑体" panose="02010609060101010101" pitchFamily="2" charset="-122"/>
              </a:rPr>
              <a:t>O</a:t>
            </a:r>
            <a:r>
              <a:rPr lang="en-US" altLang="zh-CN" sz="2800" baseline="-25000">
                <a:latin typeface="黑体" panose="02010609060101010101" pitchFamily="2" charset="-122"/>
              </a:rPr>
              <a:t>5 </a:t>
            </a:r>
            <a:r>
              <a:rPr lang="en-US" altLang="zh-CN" sz="2800">
                <a:latin typeface="黑体" panose="02010609060101010101" pitchFamily="2" charset="-122"/>
              </a:rPr>
              <a:t>5kg</a:t>
            </a:r>
            <a:r>
              <a:rPr lang="zh-CN" altLang="en-US" sz="2800">
                <a:latin typeface="黑体" panose="02010609060101010101" pitchFamily="2" charset="-122"/>
              </a:rPr>
              <a:t>，</a:t>
            </a:r>
            <a:endParaRPr lang="zh-CN" altLang="en-US" sz="2800">
              <a:latin typeface="黑体" panose="02010609060101010101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800" dirty="0">
                <a:solidFill>
                  <a:srgbClr val="FF0066"/>
                </a:solidFill>
                <a:latin typeface="黑体" panose="02010609060101010101" pitchFamily="2" charset="-122"/>
              </a:rPr>
              <a:t>钙肥：</a:t>
            </a:r>
            <a:r>
              <a:rPr lang="zh-CN" altLang="en-US" sz="2800" dirty="0">
                <a:latin typeface="黑体" panose="02010609060101010101" pitchFamily="2" charset="-122"/>
              </a:rPr>
              <a:t>缺钙易得脐腐病。</a:t>
            </a:r>
            <a:endParaRPr lang="zh-CN" altLang="en-US" sz="2800" dirty="0">
              <a:latin typeface="黑体" panose="02010609060101010101" pitchFamily="2" charset="-122"/>
            </a:endParaRPr>
          </a:p>
        </p:txBody>
      </p:sp>
      <p:sp>
        <p:nvSpPr>
          <p:cNvPr id="325636" name="动作按钮: 上一张 325635">
            <a:hlinkClick r:id="rId1" action="ppaction://hlinksldjump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325638" name="图片 325637" descr="1_100722113948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663" y="4532313"/>
            <a:ext cx="3406775" cy="2325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360截图201705191715006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" y="437515"/>
            <a:ext cx="8869045" cy="5982335"/>
          </a:xfrm>
          <a:prstGeom prst="rect">
            <a:avLst/>
          </a:prstGeom>
        </p:spPr>
      </p:pic>
      <p:pic>
        <p:nvPicPr>
          <p:cNvPr id="3" name="图片 2" descr="360截图201705191716438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93090" y="-34925"/>
            <a:ext cx="9951720" cy="7283450"/>
          </a:xfrm>
          <a:prstGeom prst="rect">
            <a:avLst/>
          </a:prstGeom>
        </p:spPr>
      </p:pic>
    </p:spTree>
  </p:cSld>
  <p:clrMapOvr>
    <a:masterClrMapping/>
  </p:clrMapOvr>
  <p:transition advClick="0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26658" name="标题 326657"/>
          <p:cNvSpPr>
            <a:spLocks noGrp="1"/>
          </p:cNvSpPr>
          <p:nvPr>
            <p:ph type="title"/>
          </p:nvPr>
        </p:nvSpPr>
        <p:spPr>
          <a:xfrm>
            <a:off x="1304925" y="558800"/>
            <a:ext cx="6410325" cy="827088"/>
          </a:xfrm>
        </p:spPr>
        <p:txBody>
          <a:bodyPr anchor="b"/>
          <a:p>
            <a:r>
              <a:rPr lang="zh-CN" altLang="en-US" sz="4000" b="1" dirty="0">
                <a:latin typeface="黑体" panose="02010609060101010101" pitchFamily="2" charset="-122"/>
              </a:rPr>
              <a:t>三、类型与品种</a:t>
            </a:r>
            <a:endParaRPr lang="zh-CN" altLang="en-US" sz="3600" b="1">
              <a:latin typeface="黑体" panose="02010609060101010101" pitchFamily="2" charset="-122"/>
            </a:endParaRPr>
          </a:p>
        </p:txBody>
      </p:sp>
      <p:sp>
        <p:nvSpPr>
          <p:cNvPr id="326659" name="文本占位符 326658"/>
          <p:cNvSpPr>
            <a:spLocks noGrp="1"/>
          </p:cNvSpPr>
          <p:nvPr>
            <p:ph type="body" idx="1"/>
          </p:nvPr>
        </p:nvSpPr>
        <p:spPr>
          <a:xfrm>
            <a:off x="404813" y="1385888"/>
            <a:ext cx="8472487" cy="4868862"/>
          </a:xfrm>
        </p:spPr>
        <p:txBody>
          <a:bodyPr/>
          <a:p>
            <a:pPr marL="0" indent="0" algn="just">
              <a:lnSpc>
                <a:spcPct val="105000"/>
              </a:lnSpc>
              <a:buNone/>
            </a:pPr>
            <a:r>
              <a:rPr lang="zh-CN" altLang="en-US" sz="2400" dirty="0">
                <a:solidFill>
                  <a:srgbClr val="FF0066"/>
                </a:solidFill>
                <a:latin typeface="黑体" panose="02010609060101010101" pitchFamily="2" charset="-122"/>
              </a:rPr>
              <a:t>（一）植物学分类  </a:t>
            </a:r>
            <a:r>
              <a:rPr lang="zh-CN" altLang="en-US" sz="2400" dirty="0">
                <a:latin typeface="黑体" panose="02010609060101010101" pitchFamily="2" charset="-122"/>
              </a:rPr>
              <a:t>栽培亚种、半栽培亚种、野生亚种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0" indent="0" algn="just">
              <a:lnSpc>
                <a:spcPct val="105000"/>
              </a:lnSpc>
              <a:buNone/>
            </a:pPr>
            <a:r>
              <a:rPr lang="zh-CN" altLang="en-US" sz="2400" dirty="0">
                <a:solidFill>
                  <a:srgbClr val="FF0066"/>
                </a:solidFill>
                <a:latin typeface="黑体" panose="02010609060101010101" pitchFamily="2" charset="-122"/>
              </a:rPr>
              <a:t>（二）生长型分类</a:t>
            </a:r>
            <a:endParaRPr lang="zh-CN" altLang="en-US" sz="2400" dirty="0">
              <a:solidFill>
                <a:srgbClr val="FF0066"/>
              </a:solidFill>
              <a:latin typeface="黑体" panose="02010609060101010101" pitchFamily="2" charset="-122"/>
            </a:endParaRPr>
          </a:p>
          <a:p>
            <a:pPr marL="0" indent="0" algn="just">
              <a:lnSpc>
                <a:spcPct val="105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 无限生长类型：非自封顶类型，</a:t>
            </a:r>
            <a:r>
              <a:rPr lang="en-US" altLang="zh-CN" sz="2400" dirty="0">
                <a:latin typeface="黑体" panose="02010609060101010101" pitchFamily="2" charset="-122"/>
              </a:rPr>
              <a:t>7-9</a:t>
            </a:r>
            <a:r>
              <a:rPr lang="zh-CN" altLang="en-US" sz="2400" dirty="0">
                <a:latin typeface="黑体" panose="02010609060101010101" pitchFamily="2" charset="-122"/>
              </a:rPr>
              <a:t>节现蕾。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190500" lvl="1" indent="-10795" algn="just">
              <a:lnSpc>
                <a:spcPct val="105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有限生长类型：自封顶类型， </a:t>
            </a:r>
            <a:r>
              <a:rPr lang="en-US" altLang="zh-CN" sz="2400" dirty="0">
                <a:latin typeface="黑体" panose="02010609060101010101" pitchFamily="2" charset="-122"/>
              </a:rPr>
              <a:t>6-8</a:t>
            </a:r>
            <a:r>
              <a:rPr lang="zh-CN" altLang="en-US" sz="2400" dirty="0">
                <a:latin typeface="黑体" panose="02010609060101010101" pitchFamily="2" charset="-122"/>
              </a:rPr>
              <a:t>节现蕾。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0" indent="0" algn="just">
              <a:lnSpc>
                <a:spcPct val="105000"/>
              </a:lnSpc>
              <a:buNone/>
            </a:pPr>
            <a:r>
              <a:rPr lang="zh-CN" altLang="en-US" sz="2400" dirty="0">
                <a:solidFill>
                  <a:srgbClr val="FF0066"/>
                </a:solidFill>
                <a:latin typeface="黑体" panose="02010609060101010101" pitchFamily="2" charset="-122"/>
              </a:rPr>
              <a:t>（三）成熟期分类</a:t>
            </a:r>
            <a:r>
              <a:rPr lang="zh-CN" altLang="en-US" sz="2400" dirty="0">
                <a:latin typeface="黑体" panose="02010609060101010101" pitchFamily="2" charset="-122"/>
              </a:rPr>
              <a:t> 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190500" lvl="1" indent="-10795" algn="just">
              <a:lnSpc>
                <a:spcPct val="105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早熟品种：东农</a:t>
            </a:r>
            <a:r>
              <a:rPr lang="en-US" altLang="zh-CN" sz="2400" dirty="0">
                <a:latin typeface="黑体" panose="02010609060101010101" pitchFamily="2" charset="-122"/>
              </a:rPr>
              <a:t>704</a:t>
            </a:r>
            <a:r>
              <a:rPr lang="zh-CN" altLang="en-US" sz="2400" dirty="0">
                <a:latin typeface="黑体" panose="02010609060101010101" pitchFamily="2" charset="-122"/>
              </a:rPr>
              <a:t>、早丰、西粉</a:t>
            </a:r>
            <a:r>
              <a:rPr lang="en-US" altLang="zh-CN" sz="2400" dirty="0">
                <a:latin typeface="黑体" panose="02010609060101010101" pitchFamily="2" charset="-122"/>
              </a:rPr>
              <a:t>3</a:t>
            </a:r>
            <a:r>
              <a:rPr lang="zh-CN" altLang="en-US" sz="2400" dirty="0">
                <a:latin typeface="黑体" panose="02010609060101010101" pitchFamily="2" charset="-122"/>
              </a:rPr>
              <a:t>号等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190500" lvl="1" indent="-10795" algn="just">
              <a:lnSpc>
                <a:spcPct val="105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中熟品种：</a:t>
            </a:r>
            <a:r>
              <a:rPr lang="zh-CN" altLang="en-US" sz="2400" dirty="0">
                <a:latin typeface="黑体" panose="02010609060101010101" pitchFamily="2" charset="-122"/>
                <a:hlinkClick r:id="rId1" action="ppaction://hlinksldjump"/>
              </a:rPr>
              <a:t>中杂</a:t>
            </a:r>
            <a:r>
              <a:rPr lang="en-US" altLang="zh-CN" sz="2400" dirty="0">
                <a:latin typeface="黑体" panose="02010609060101010101" pitchFamily="2" charset="-122"/>
                <a:hlinkClick r:id="rId1" action="ppaction://hlinksldjump"/>
              </a:rPr>
              <a:t>105</a:t>
            </a:r>
            <a:r>
              <a:rPr lang="zh-CN" altLang="en-US" sz="2400" dirty="0">
                <a:latin typeface="黑体" panose="02010609060101010101" pitchFamily="2" charset="-122"/>
                <a:hlinkClick r:id="rId1" action="ppaction://hlinksldjump"/>
              </a:rPr>
              <a:t>号</a:t>
            </a:r>
            <a:r>
              <a:rPr lang="zh-CN" altLang="en-US" sz="2400" dirty="0">
                <a:latin typeface="黑体" panose="02010609060101010101" pitchFamily="2" charset="-122"/>
              </a:rPr>
              <a:t>、</a:t>
            </a:r>
            <a:r>
              <a:rPr lang="zh-CN" altLang="en-US" sz="2400" dirty="0">
                <a:latin typeface="黑体" panose="02010609060101010101" pitchFamily="2" charset="-122"/>
                <a:hlinkClick r:id="rId2" action="ppaction://hlinksldjump"/>
              </a:rPr>
              <a:t>佳粉</a:t>
            </a:r>
            <a:r>
              <a:rPr lang="en-US" altLang="zh-CN" sz="2400" dirty="0">
                <a:latin typeface="黑体" panose="02010609060101010101" pitchFamily="2" charset="-122"/>
                <a:hlinkClick r:id="rId2" action="ppaction://hlinksldjump"/>
              </a:rPr>
              <a:t>15</a:t>
            </a:r>
            <a:r>
              <a:rPr lang="zh-CN" altLang="en-US" sz="2400" dirty="0">
                <a:latin typeface="黑体" panose="02010609060101010101" pitchFamily="2" charset="-122"/>
                <a:hlinkClick r:id="rId2" action="ppaction://hlinksldjump"/>
              </a:rPr>
              <a:t>号</a:t>
            </a:r>
            <a:r>
              <a:rPr lang="zh-CN" altLang="en-US" sz="2400" dirty="0">
                <a:latin typeface="黑体" panose="02010609060101010101" pitchFamily="2" charset="-122"/>
              </a:rPr>
              <a:t>、</a:t>
            </a:r>
            <a:r>
              <a:rPr lang="en-US" altLang="zh-CN" sz="2400">
                <a:latin typeface="黑体" panose="02010609060101010101" pitchFamily="2" charset="-122"/>
                <a:hlinkClick r:id="rId2" action="ppaction://hlinksldjump"/>
              </a:rPr>
              <a:t>L-402</a:t>
            </a:r>
            <a:endParaRPr lang="en-US" altLang="zh-CN" sz="2400">
              <a:latin typeface="黑体" panose="02010609060101010101" pitchFamily="2" charset="-122"/>
            </a:endParaRPr>
          </a:p>
          <a:p>
            <a:pPr marL="190500" lvl="1" indent="-10795" algn="just">
              <a:lnSpc>
                <a:spcPct val="105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晚熟品种：</a:t>
            </a:r>
            <a:r>
              <a:rPr lang="zh-CN" altLang="en-US" sz="2400" dirty="0">
                <a:latin typeface="黑体" panose="02010609060101010101" pitchFamily="2" charset="-122"/>
                <a:hlinkClick r:id="rId2" action="ppaction://hlinksldjump"/>
              </a:rPr>
              <a:t>毛粉</a:t>
            </a:r>
            <a:r>
              <a:rPr lang="en-US" altLang="zh-CN" sz="2400">
                <a:latin typeface="黑体" panose="02010609060101010101" pitchFamily="2" charset="-122"/>
                <a:hlinkClick r:id="rId2" action="ppaction://hlinksldjump"/>
              </a:rPr>
              <a:t>802</a:t>
            </a:r>
            <a:endParaRPr lang="en-US" altLang="zh-CN" sz="2400">
              <a:latin typeface="黑体" panose="02010609060101010101" pitchFamily="2" charset="-122"/>
            </a:endParaRPr>
          </a:p>
          <a:p>
            <a:pPr marL="190500" lvl="1" indent="-10795" algn="just">
              <a:lnSpc>
                <a:spcPct val="105000"/>
              </a:lnSpc>
              <a:buNone/>
            </a:pPr>
            <a:r>
              <a:rPr lang="zh-CN" altLang="en-US" sz="2400" dirty="0">
                <a:solidFill>
                  <a:srgbClr val="FF0066"/>
                </a:solidFill>
                <a:latin typeface="黑体" panose="02010609060101010101" pitchFamily="2" charset="-122"/>
              </a:rPr>
              <a:t>（四）果实大小分类  </a:t>
            </a:r>
            <a:r>
              <a:rPr lang="zh-CN" altLang="en-US" sz="2400" dirty="0">
                <a:latin typeface="黑体" panose="02010609060101010101" pitchFamily="2" charset="-122"/>
              </a:rPr>
              <a:t>大果番茄、中果番茄、樱桃番茄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190500" lvl="1" indent="-10795" algn="just">
              <a:lnSpc>
                <a:spcPct val="105000"/>
              </a:lnSpc>
              <a:buNone/>
            </a:pPr>
            <a:r>
              <a:rPr lang="zh-CN" altLang="en-US" sz="2400" dirty="0">
                <a:solidFill>
                  <a:srgbClr val="FF0066"/>
                </a:solidFill>
                <a:latin typeface="黑体" panose="02010609060101010101" pitchFamily="2" charset="-122"/>
              </a:rPr>
              <a:t>（五）河北省</a:t>
            </a:r>
            <a:r>
              <a:rPr lang="zh-CN" altLang="en-US" sz="2400" dirty="0">
                <a:latin typeface="黑体" panose="02010609060101010101" pitchFamily="2" charset="-122"/>
                <a:hlinkClick r:id="rId2" action="ppaction://hlinksldjump"/>
              </a:rPr>
              <a:t>推荐品种</a:t>
            </a:r>
            <a:endParaRPr lang="zh-CN" altLang="en-US" sz="2400" dirty="0">
              <a:latin typeface="黑体" panose="02010609060101010101" pitchFamily="2" charset="-122"/>
            </a:endParaRPr>
          </a:p>
        </p:txBody>
      </p:sp>
      <p:sp>
        <p:nvSpPr>
          <p:cNvPr id="326660" name="动作按钮: 上一张 326659">
            <a:hlinkClick r:id="rId3" action="ppaction://hlinksldjump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2" name="图片 1" descr="360截图201705191717142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3215" y="-46355"/>
            <a:ext cx="9654540" cy="7014845"/>
          </a:xfrm>
          <a:prstGeom prst="rect">
            <a:avLst/>
          </a:prstGeom>
        </p:spPr>
      </p:pic>
    </p:spTree>
  </p:cSld>
  <p:clrMapOvr>
    <a:masterClrMapping/>
  </p:clrMapOvr>
  <p:transition advClick="0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61826" name="标题 461825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zh-CN" altLang="en-US" sz="4000" dirty="0">
                <a:solidFill>
                  <a:schemeClr val="tx1"/>
                </a:solidFill>
              </a:rPr>
              <a:t>中杂</a:t>
            </a:r>
            <a:r>
              <a:rPr lang="en-US" altLang="zh-CN" sz="4000" dirty="0">
                <a:solidFill>
                  <a:schemeClr val="tx1"/>
                </a:solidFill>
              </a:rPr>
              <a:t>105</a:t>
            </a:r>
            <a:r>
              <a:rPr lang="zh-CN" altLang="en-US" sz="4000" dirty="0">
                <a:solidFill>
                  <a:schemeClr val="tx1"/>
                </a:solidFill>
              </a:rPr>
              <a:t>号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461827" name="文本占位符 461826"/>
          <p:cNvSpPr>
            <a:spLocks noGrp="1"/>
          </p:cNvSpPr>
          <p:nvPr>
            <p:ph type="body" idx="1"/>
          </p:nvPr>
        </p:nvSpPr>
        <p:spPr>
          <a:xfrm>
            <a:off x="438150" y="1749425"/>
            <a:ext cx="5335588" cy="4059238"/>
          </a:xfrm>
        </p:spPr>
        <p:txBody>
          <a:bodyPr/>
          <a:p>
            <a:pPr marL="0" indent="716280" algn="just">
              <a:lnSpc>
                <a:spcPct val="110000"/>
              </a:lnSpc>
              <a:buNone/>
            </a:pP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</a:rPr>
              <a:t>北京中蔬园艺良种研究开发中心培育 </a:t>
            </a:r>
            <a:endParaRPr lang="zh-CN" altLang="en-US" sz="2800">
              <a:solidFill>
                <a:srgbClr val="0000FF"/>
              </a:solidFill>
              <a:latin typeface="黑体" panose="02010609060101010101" pitchFamily="2" charset="-122"/>
            </a:endParaRPr>
          </a:p>
          <a:p>
            <a:pPr marL="0" indent="716280" algn="just">
              <a:lnSpc>
                <a:spcPct val="110000"/>
              </a:lnSpc>
              <a:buNone/>
            </a:pP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</a:rPr>
              <a:t>中早熟。无限生长型，粉果，圆形，单果重</a:t>
            </a:r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2" charset="-122"/>
              </a:rPr>
              <a:t>180g-220g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</a:rPr>
              <a:t>，果实硬，酸甜适中。</a:t>
            </a:r>
            <a:endParaRPr lang="zh-CN" altLang="en-US" sz="2800" dirty="0">
              <a:solidFill>
                <a:srgbClr val="0000FF"/>
              </a:solidFill>
              <a:latin typeface="黑体" panose="02010609060101010101" pitchFamily="2" charset="-122"/>
            </a:endParaRPr>
          </a:p>
          <a:p>
            <a:pPr marL="0" indent="716280" algn="just">
              <a:lnSpc>
                <a:spcPct val="110000"/>
              </a:lnSpc>
              <a:buNone/>
            </a:pP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</a:rPr>
              <a:t>抗番茄花叶病毒病（</a:t>
            </a:r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2" charset="-122"/>
              </a:rPr>
              <a:t>TOMV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</a:rPr>
              <a:t>）、叶霉病和枯萎病。丰产性好，适合日光温室和大棚栽培。 </a:t>
            </a:r>
            <a:endParaRPr lang="zh-CN" altLang="en-US" sz="2800" dirty="0">
              <a:solidFill>
                <a:srgbClr val="0000FF"/>
              </a:solidFill>
              <a:latin typeface="黑体" panose="02010609060101010101" pitchFamily="2" charset="-122"/>
            </a:endParaRPr>
          </a:p>
        </p:txBody>
      </p:sp>
      <p:pic>
        <p:nvPicPr>
          <p:cNvPr id="461829" name="图片 461828" descr="1721276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2175" y="1998663"/>
            <a:ext cx="3171825" cy="381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1830" name="动作按钮: 上一张 461829">
            <a:hlinkClick r:id="rId2" action="ppaction://hlinksldjump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2" name="图片 1" descr="360截图201705191717475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8745" y="-103505"/>
            <a:ext cx="9676765" cy="7200265"/>
          </a:xfrm>
          <a:prstGeom prst="rect">
            <a:avLst/>
          </a:prstGeom>
        </p:spPr>
      </p:pic>
    </p:spTree>
  </p:cSld>
  <p:clrMapOvr>
    <a:masterClrMapping/>
  </p:clrMapOvr>
  <p:transition advClick="0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60802" name="标题 460801"/>
          <p:cNvSpPr>
            <a:spLocks noGrp="1"/>
          </p:cNvSpPr>
          <p:nvPr>
            <p:ph type="title"/>
          </p:nvPr>
        </p:nvSpPr>
        <p:spPr>
          <a:xfrm>
            <a:off x="1296988" y="304800"/>
            <a:ext cx="7793037" cy="1060450"/>
          </a:xfrm>
        </p:spPr>
        <p:txBody>
          <a:bodyPr anchor="b"/>
          <a:p>
            <a:r>
              <a:rPr lang="zh-CN" altLang="en-US" sz="3600" dirty="0">
                <a:solidFill>
                  <a:schemeClr val="bg2"/>
                </a:solidFill>
              </a:rPr>
              <a:t>圣女樱桃番茄</a:t>
            </a:r>
            <a:endParaRPr lang="zh-CN" altLang="en-US" sz="3600" dirty="0">
              <a:solidFill>
                <a:schemeClr val="bg2"/>
              </a:solidFill>
            </a:endParaRPr>
          </a:p>
        </p:txBody>
      </p:sp>
      <p:sp>
        <p:nvSpPr>
          <p:cNvPr id="460803" name="文本占位符 460802"/>
          <p:cNvSpPr>
            <a:spLocks noGrp="1"/>
          </p:cNvSpPr>
          <p:nvPr>
            <p:ph type="body" idx="1"/>
          </p:nvPr>
        </p:nvSpPr>
        <p:spPr>
          <a:xfrm>
            <a:off x="300038" y="1709738"/>
            <a:ext cx="4418012" cy="4376737"/>
          </a:xfrm>
        </p:spPr>
        <p:txBody>
          <a:bodyPr/>
          <a:p>
            <a:pPr marL="0" indent="0">
              <a:lnSpc>
                <a:spcPct val="110000"/>
              </a:lnSpc>
              <a:buNone/>
            </a:pP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台湾“农友”公司培育，耐病毒病、叶斑病。中早熟，播后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110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天采收，结果力强，一株可结果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500~800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个，果实呈长圆形（枣型）单果重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14g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左右，果肉多籽少。糖度可达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9.8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度，风味极佳。抗逆性强，不宜裂果，耐贮运。</a:t>
            </a:r>
            <a:endParaRPr lang="zh-CN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60807" name="图片 460806" descr="699898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06963" y="1947863"/>
            <a:ext cx="4183062" cy="3136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08" name="动作按钮: 上一张 460807">
            <a:hlinkClick r:id="rId2" action="ppaction://hlinksldjump"/>
          </p:cNvPr>
          <p:cNvSpPr/>
          <p:nvPr/>
        </p:nvSpPr>
        <p:spPr>
          <a:xfrm rot="-16200000" flipV="1">
            <a:off x="8458200" y="62103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2" name="图片 1" descr="360截图201705191718053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" y="380365"/>
            <a:ext cx="9088120" cy="6096635"/>
          </a:xfrm>
          <a:prstGeom prst="rect">
            <a:avLst/>
          </a:prstGeom>
        </p:spPr>
      </p:pic>
      <p:pic>
        <p:nvPicPr>
          <p:cNvPr id="3" name="图片 2" descr="360截图201705201042531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2870" y="-35560"/>
            <a:ext cx="9218295" cy="6665595"/>
          </a:xfrm>
          <a:prstGeom prst="rect">
            <a:avLst/>
          </a:prstGeom>
        </p:spPr>
      </p:pic>
    </p:spTree>
  </p:cSld>
  <p:clrMapOvr>
    <a:masterClrMapping/>
  </p:clrMapOvr>
  <p:transition advClick="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9250" name="标题 309249"/>
          <p:cNvSpPr>
            <a:spLocks noGrp="1"/>
          </p:cNvSpPr>
          <p:nvPr>
            <p:ph type="title"/>
          </p:nvPr>
        </p:nvSpPr>
        <p:spPr>
          <a:xfrm>
            <a:off x="1350963" y="571500"/>
            <a:ext cx="5678487" cy="723900"/>
          </a:xfrm>
        </p:spPr>
        <p:txBody>
          <a:bodyPr anchor="b"/>
          <a:p>
            <a:r>
              <a:rPr lang="zh-CN" altLang="en-US" sz="4000" b="1" dirty="0">
                <a:solidFill>
                  <a:schemeClr val="tx1"/>
                </a:solidFill>
              </a:rPr>
              <a:t>目录</a:t>
            </a:r>
            <a:endParaRPr lang="zh-CN" altLang="en-US" sz="4000" b="1">
              <a:solidFill>
                <a:schemeClr val="tx1"/>
              </a:solidFill>
            </a:endParaRPr>
          </a:p>
        </p:txBody>
      </p:sp>
      <p:sp>
        <p:nvSpPr>
          <p:cNvPr id="309252" name="动作按钮: 上一张 309251">
            <a:hlinkClick r:id="" action="ppaction://noaction"/>
          </p:cNvPr>
          <p:cNvSpPr/>
          <p:nvPr/>
        </p:nvSpPr>
        <p:spPr>
          <a:xfrm rot="-16200000" flipV="1">
            <a:off x="8493125" y="6146800"/>
            <a:ext cx="384175" cy="461963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0" vert="eaVert" anchor="ctr">
            <a:spAutoFit/>
          </a:bodyPr>
          <a:p>
            <a:pPr lvl="0" algn="ctr"/>
            <a:endParaRPr sz="1000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309254" name="图片 309253" descr="P12800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3800" y="1638300"/>
            <a:ext cx="5183188" cy="3887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9256" name="文本占位符 309255"/>
          <p:cNvSpPr>
            <a:spLocks noGrp="1"/>
          </p:cNvSpPr>
          <p:nvPr>
            <p:ph type="body" idx="1"/>
          </p:nvPr>
        </p:nvSpPr>
        <p:spPr>
          <a:xfrm>
            <a:off x="928688" y="1638300"/>
            <a:ext cx="2805112" cy="4025900"/>
          </a:xfrm>
        </p:spPr>
        <p:txBody>
          <a:bodyPr vert="horz" wrap="square" lIns="91440" tIns="45720" rIns="91440" bIns="45720" anchor="t"/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dirty="0">
                <a:latin typeface="黑体" panose="02010609060101010101" pitchFamily="2" charset="-122"/>
              </a:rPr>
              <a:t>一、</a:t>
            </a:r>
            <a:r>
              <a:rPr lang="zh-CN" altLang="en-US" sz="2800" dirty="0">
                <a:latin typeface="黑体" panose="02010609060101010101" pitchFamily="2" charset="-122"/>
                <a:hlinkClick r:id="rId2" action="ppaction://hlinksldjump"/>
              </a:rPr>
              <a:t>概述</a:t>
            </a:r>
            <a:endParaRPr lang="zh-CN" altLang="en-US" sz="2800" dirty="0">
              <a:latin typeface="黑体" panose="02010609060101010101" pitchFamily="2" charset="-122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dirty="0">
                <a:latin typeface="黑体" panose="02010609060101010101" pitchFamily="2" charset="-122"/>
              </a:rPr>
              <a:t>二、</a:t>
            </a:r>
            <a:r>
              <a:rPr lang="zh-CN" altLang="en-US" sz="2800" dirty="0">
                <a:latin typeface="黑体" panose="02010609060101010101" pitchFamily="2" charset="-122"/>
                <a:hlinkClick r:id="rId3" action="ppaction://hlinksldjump"/>
              </a:rPr>
              <a:t>生物学基础</a:t>
            </a:r>
            <a:endParaRPr lang="zh-CN" altLang="en-US" sz="2800" dirty="0">
              <a:latin typeface="黑体" panose="02010609060101010101" pitchFamily="2" charset="-122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dirty="0">
                <a:latin typeface="黑体" panose="02010609060101010101" pitchFamily="2" charset="-122"/>
              </a:rPr>
              <a:t>三、</a:t>
            </a:r>
            <a:r>
              <a:rPr lang="zh-CN" altLang="en-US" sz="2800" dirty="0">
                <a:latin typeface="黑体" panose="02010609060101010101" pitchFamily="2" charset="-122"/>
                <a:hlinkClick r:id="rId4" action="ppaction://hlinksldjump"/>
              </a:rPr>
              <a:t>类型与品种</a:t>
            </a:r>
            <a:endParaRPr lang="zh-CN" altLang="en-US" sz="2800" dirty="0">
              <a:latin typeface="黑体" panose="02010609060101010101" pitchFamily="2" charset="-122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dirty="0">
                <a:latin typeface="黑体" panose="02010609060101010101" pitchFamily="2" charset="-122"/>
              </a:rPr>
              <a:t>四、</a:t>
            </a:r>
            <a:r>
              <a:rPr lang="zh-CN" altLang="en-US" sz="2800" dirty="0">
                <a:latin typeface="黑体" panose="02010609060101010101" pitchFamily="2" charset="-122"/>
                <a:hlinkClick r:id="rId5" action="ppaction://hlinksldjump"/>
              </a:rPr>
              <a:t>茬口安排</a:t>
            </a:r>
            <a:endParaRPr lang="zh-CN" altLang="en-US" sz="2800" dirty="0">
              <a:latin typeface="黑体" panose="02010609060101010101" pitchFamily="2" charset="-122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dirty="0">
                <a:latin typeface="黑体" panose="02010609060101010101" pitchFamily="2" charset="-122"/>
              </a:rPr>
              <a:t>五、</a:t>
            </a:r>
            <a:r>
              <a:rPr lang="zh-CN" altLang="en-US" sz="2800" dirty="0">
                <a:latin typeface="黑体" panose="02010609060101010101" pitchFamily="2" charset="-122"/>
                <a:hlinkClick r:id="rId5" action="ppaction://hlinksldjump"/>
              </a:rPr>
              <a:t>栽培技术</a:t>
            </a:r>
            <a:endParaRPr lang="zh-CN" altLang="en-US" sz="2800" dirty="0">
              <a:latin typeface="黑体" panose="02010609060101010101" pitchFamily="2" charset="-122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dirty="0"/>
              <a:t>六、</a:t>
            </a:r>
            <a:r>
              <a:rPr lang="zh-CN" altLang="en-US" sz="2800" dirty="0">
                <a:hlinkClick r:id="rId5" action="ppaction://hlinksldjump"/>
              </a:rPr>
              <a:t>包装与贮运</a:t>
            </a:r>
            <a:endParaRPr lang="zh-CN" altLang="en-US" sz="2800">
              <a:latin typeface="黑体" panose="02010609060101010101" pitchFamily="2" charset="-122"/>
            </a:endParaRPr>
          </a:p>
        </p:txBody>
      </p:sp>
      <p:pic>
        <p:nvPicPr>
          <p:cNvPr id="2" name="图片 1" descr="360截图201705191658507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95910" y="-102235"/>
            <a:ext cx="9735820" cy="7177405"/>
          </a:xfrm>
          <a:prstGeom prst="rect">
            <a:avLst/>
          </a:prstGeom>
        </p:spPr>
      </p:pic>
    </p:spTree>
  </p:cSld>
  <p:clrMapOvr>
    <a:masterClrMapping/>
  </p:clrMapOvr>
  <p:transition advClick="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10274" name="标题 310273"/>
          <p:cNvSpPr>
            <a:spLocks noGrp="1"/>
          </p:cNvSpPr>
          <p:nvPr>
            <p:ph type="title"/>
          </p:nvPr>
        </p:nvSpPr>
        <p:spPr>
          <a:xfrm>
            <a:off x="1379538" y="473075"/>
            <a:ext cx="5840412" cy="860425"/>
          </a:xfrm>
        </p:spPr>
        <p:txBody>
          <a:bodyPr anchor="b"/>
          <a:p>
            <a:r>
              <a:rPr lang="zh-CN" altLang="en-US" sz="4000" b="1" dirty="0">
                <a:solidFill>
                  <a:schemeClr val="tx1"/>
                </a:solidFill>
                <a:latin typeface="黑体" panose="02010609060101010101" pitchFamily="2" charset="-122"/>
              </a:rPr>
              <a:t>一、概述</a:t>
            </a:r>
            <a:endParaRPr lang="zh-CN" altLang="en-US" sz="4000" b="1">
              <a:solidFill>
                <a:schemeClr val="tx1"/>
              </a:solidFill>
              <a:latin typeface="黑体" panose="02010609060101010101" pitchFamily="2" charset="-122"/>
            </a:endParaRPr>
          </a:p>
        </p:txBody>
      </p:sp>
      <p:sp>
        <p:nvSpPr>
          <p:cNvPr id="310275" name="文本占位符 310274"/>
          <p:cNvSpPr>
            <a:spLocks noGrp="1"/>
          </p:cNvSpPr>
          <p:nvPr>
            <p:ph type="body" idx="1"/>
          </p:nvPr>
        </p:nvSpPr>
        <p:spPr>
          <a:xfrm>
            <a:off x="317500" y="1441450"/>
            <a:ext cx="6373813" cy="1884363"/>
          </a:xfrm>
        </p:spPr>
        <p:txBody>
          <a:bodyPr/>
          <a:p>
            <a:pPr marL="0" indent="666750" algn="just">
              <a:lnSpc>
                <a:spcPct val="95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番茄</a:t>
            </a:r>
            <a:r>
              <a:rPr lang="zh-CN" altLang="en-US" sz="2000" dirty="0">
                <a:latin typeface="黑体" panose="02010609060101010101" pitchFamily="2" charset="-122"/>
              </a:rPr>
              <a:t>（</a:t>
            </a:r>
            <a:r>
              <a:rPr lang="en-US" altLang="zh-CN" sz="2000" i="1" err="1">
                <a:latin typeface="黑体" panose="02010609060101010101" pitchFamily="2" charset="-122"/>
              </a:rPr>
              <a:t>Lycopersicon esculentum</a:t>
            </a:r>
            <a:r>
              <a:rPr lang="en-US" altLang="zh-CN" sz="2000">
                <a:latin typeface="黑体" panose="02010609060101010101" pitchFamily="2" charset="-122"/>
              </a:rPr>
              <a:t> Mill</a:t>
            </a:r>
            <a:r>
              <a:rPr lang="zh-CN" altLang="en-US" sz="2000">
                <a:latin typeface="黑体" panose="02010609060101010101" pitchFamily="2" charset="-122"/>
              </a:rPr>
              <a:t>）</a:t>
            </a:r>
            <a:r>
              <a:rPr lang="zh-CN" altLang="en-US" sz="2400" dirty="0">
                <a:latin typeface="黑体" panose="02010609060101010101" pitchFamily="2" charset="-122"/>
              </a:rPr>
              <a:t>为茄科番茄属的草本植物。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0" indent="666750" algn="just">
              <a:lnSpc>
                <a:spcPct val="95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原产于南美洲的安第斯山脉。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0" indent="666750" algn="just">
              <a:lnSpc>
                <a:spcPct val="95000"/>
              </a:lnSpc>
              <a:buNone/>
            </a:pPr>
            <a:r>
              <a:rPr lang="en-US" altLang="zh-CN" sz="2400" dirty="0">
                <a:latin typeface="黑体" panose="02010609060101010101" pitchFamily="2" charset="-122"/>
              </a:rPr>
              <a:t>17-18</a:t>
            </a:r>
            <a:r>
              <a:rPr lang="zh-CN" altLang="en-US" sz="2400" dirty="0">
                <a:latin typeface="黑体" panose="02010609060101010101" pitchFamily="2" charset="-122"/>
              </a:rPr>
              <a:t>世纪传入我国。</a:t>
            </a:r>
            <a:r>
              <a:rPr lang="en-US" altLang="zh-CN" sz="2400" dirty="0">
                <a:latin typeface="黑体" panose="02010609060101010101" pitchFamily="2" charset="-122"/>
              </a:rPr>
              <a:t>20</a:t>
            </a:r>
            <a:r>
              <a:rPr lang="zh-CN" altLang="en-US" sz="2400" dirty="0">
                <a:latin typeface="黑体" panose="02010609060101010101" pitchFamily="2" charset="-122"/>
              </a:rPr>
              <a:t>世纪初，逐渐栽培食用。目前已实现了周年生产、周年供应。</a:t>
            </a:r>
            <a:endParaRPr lang="zh-CN" altLang="en-US" sz="2400" dirty="0">
              <a:latin typeface="黑体" panose="02010609060101010101" pitchFamily="2" charset="-122"/>
            </a:endParaRPr>
          </a:p>
        </p:txBody>
      </p:sp>
      <p:sp>
        <p:nvSpPr>
          <p:cNvPr id="310276" name="动作按钮: 上一张 310275">
            <a:hlinkClick r:id="rId1" action="ppaction://hlinksldjump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315403" name="图片 315402" descr="2006921154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7413"/>
            <a:ext cx="4148138" cy="3427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5405" name="图片 315404" descr="jiangxuhui8910150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138" y="3405188"/>
            <a:ext cx="3449637" cy="3449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5407" name="图片 315406" descr="mainamai$2161351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575" y="0"/>
            <a:ext cx="2257425" cy="4148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360截图201705191659188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630" y="-139065"/>
            <a:ext cx="9573895" cy="735774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11298" name="标题 311297"/>
          <p:cNvSpPr>
            <a:spLocks noGrp="1"/>
          </p:cNvSpPr>
          <p:nvPr>
            <p:ph type="title"/>
          </p:nvPr>
        </p:nvSpPr>
        <p:spPr>
          <a:xfrm>
            <a:off x="1350963" y="514350"/>
            <a:ext cx="6021387" cy="781050"/>
          </a:xfrm>
        </p:spPr>
        <p:txBody>
          <a:bodyPr anchor="b"/>
          <a:p>
            <a:r>
              <a:rPr lang="zh-CN" altLang="en-US" sz="4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二、生物学基础</a:t>
            </a:r>
            <a:endParaRPr lang="zh-CN" altLang="en-US" sz="40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1300" name="动作按钮: 上一张 311299">
            <a:hlinkClick r:id="rId1" action="ppaction://hlinksldjump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311302" name="图片 311301" descr="fq05"/>
          <p:cNvPicPr>
            <a:picLocks noChangeAspect="1"/>
          </p:cNvPicPr>
          <p:nvPr/>
        </p:nvPicPr>
        <p:blipFill>
          <a:blip r:embed="rId2"/>
          <a:srcRect b="20917"/>
          <a:stretch>
            <a:fillRect/>
          </a:stretch>
        </p:blipFill>
        <p:spPr>
          <a:xfrm>
            <a:off x="4346575" y="1400175"/>
            <a:ext cx="4797425" cy="3609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1304" name="文本占位符 311303"/>
          <p:cNvSpPr>
            <a:spLocks noGrp="1"/>
          </p:cNvSpPr>
          <p:nvPr>
            <p:ph type="body" idx="1"/>
          </p:nvPr>
        </p:nvSpPr>
        <p:spPr>
          <a:xfrm>
            <a:off x="277813" y="1681163"/>
            <a:ext cx="8332787" cy="4457700"/>
          </a:xfrm>
        </p:spPr>
        <p:txBody>
          <a:bodyPr vert="horz" wrap="square" lIns="91440" tIns="45720" rIns="91440" bIns="45720" anchor="t"/>
          <a:p>
            <a:pPr marL="0" indent="0" algn="just">
              <a:lnSpc>
                <a:spcPct val="175000"/>
              </a:lnSpc>
              <a:buNone/>
            </a:pPr>
            <a:r>
              <a:rPr lang="zh-CN" altLang="en-US" sz="2800" dirty="0"/>
              <a:t>（一）</a:t>
            </a:r>
            <a:r>
              <a:rPr lang="zh-CN" altLang="en-US" sz="2800" dirty="0">
                <a:hlinkClick r:id="rId3" action="ppaction://hlinksldjump"/>
              </a:rPr>
              <a:t>植物学特征</a:t>
            </a:r>
            <a:r>
              <a:rPr lang="zh-CN" altLang="en-US" sz="2800" dirty="0"/>
              <a:t>及生育周期</a:t>
            </a:r>
            <a:endParaRPr lang="zh-CN" altLang="en-US" sz="2800" dirty="0"/>
          </a:p>
          <a:p>
            <a:pPr marL="0" indent="0" algn="just">
              <a:lnSpc>
                <a:spcPct val="175000"/>
              </a:lnSpc>
              <a:buNone/>
            </a:pPr>
            <a:r>
              <a:rPr lang="zh-CN" altLang="en-US" sz="2800" dirty="0"/>
              <a:t>（二）</a:t>
            </a:r>
            <a:r>
              <a:rPr lang="zh-CN" altLang="en-US" sz="2800" dirty="0">
                <a:hlinkClick r:id="rId4" action="ppaction://hlinksldjump"/>
              </a:rPr>
              <a:t>对环境条件的要求</a:t>
            </a:r>
            <a:endParaRPr lang="zh-CN" altLang="en-US" sz="2800"/>
          </a:p>
        </p:txBody>
      </p:sp>
      <p:pic>
        <p:nvPicPr>
          <p:cNvPr id="2" name="图片 1" descr="360截图201705191659466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95910" y="-667385"/>
            <a:ext cx="9735820" cy="7898765"/>
          </a:xfrm>
          <a:prstGeom prst="rect">
            <a:avLst/>
          </a:prstGeom>
        </p:spPr>
      </p:pic>
    </p:spTree>
  </p:cSld>
  <p:clrMapOvr>
    <a:masterClrMapping/>
  </p:clrMapOvr>
  <p:transition advClick="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15394" name="标题 315393"/>
          <p:cNvSpPr>
            <a:spLocks noGrp="1"/>
          </p:cNvSpPr>
          <p:nvPr>
            <p:ph type="title"/>
          </p:nvPr>
        </p:nvSpPr>
        <p:spPr>
          <a:xfrm>
            <a:off x="158750" y="400050"/>
            <a:ext cx="3475038" cy="763588"/>
          </a:xfrm>
        </p:spPr>
        <p:txBody>
          <a:bodyPr anchor="b"/>
          <a:p>
            <a:pPr algn="ctr"/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</a:rPr>
              <a:t>（一）植物学特征</a:t>
            </a:r>
            <a:br>
              <a: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</a:rPr>
            </a:b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</a:rPr>
              <a:t>及生育周期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2" charset="-122"/>
            </a:endParaRPr>
          </a:p>
        </p:txBody>
      </p:sp>
      <p:pic>
        <p:nvPicPr>
          <p:cNvPr id="315399" name="图片 315398" descr="u01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152650"/>
            <a:ext cx="4705350" cy="4705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5400" name="文本框 315399"/>
          <p:cNvSpPr txBox="1"/>
          <p:nvPr/>
        </p:nvSpPr>
        <p:spPr>
          <a:xfrm>
            <a:off x="4705350" y="4371975"/>
            <a:ext cx="1303338" cy="2043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3200" dirty="0"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  <a:hlinkClick r:id="" action="ppaction://noaction"/>
              </a:rPr>
              <a:t>根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32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>
              <a:spcBef>
                <a:spcPct val="50000"/>
              </a:spcBef>
            </a:pPr>
            <a:r>
              <a:rPr lang="en-US" altLang="zh-CN" sz="3200" dirty="0"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  <a:hlinkClick r:id="" action="ppaction://noaction"/>
              </a:rPr>
              <a:t>茎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32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>
              <a:spcBef>
                <a:spcPct val="50000"/>
              </a:spcBef>
            </a:pPr>
            <a:r>
              <a:rPr lang="en-US" altLang="zh-CN" sz="3200">
                <a:latin typeface="黑体" panose="02010609060101010101" pitchFamily="2" charset="-122"/>
                <a:ea typeface="黑体" panose="02010609060101010101" pitchFamily="2" charset="-122"/>
              </a:rPr>
              <a:t>3.</a:t>
            </a:r>
            <a:r>
              <a:rPr lang="zh-CN" altLang="en-US" sz="3200">
                <a:latin typeface="黑体" panose="02010609060101010101" pitchFamily="2" charset="-122"/>
                <a:ea typeface="黑体" panose="02010609060101010101" pitchFamily="2" charset="-122"/>
                <a:hlinkClick r:id="" action="ppaction://noaction"/>
              </a:rPr>
              <a:t>叶</a:t>
            </a:r>
            <a:endParaRPr lang="zh-CN" altLang="en-US" sz="32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15401" name="矩形 315400"/>
          <p:cNvSpPr/>
          <p:nvPr/>
        </p:nvSpPr>
        <p:spPr>
          <a:xfrm>
            <a:off x="6234113" y="4151313"/>
            <a:ext cx="1403350" cy="22875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>
              <a:lnSpc>
                <a:spcPct val="150000"/>
              </a:lnSpc>
            </a:pPr>
            <a:r>
              <a:rPr lang="en-US" altLang="zh-CN" sz="3200">
                <a:latin typeface="黑体" panose="02010609060101010101" pitchFamily="2" charset="-122"/>
                <a:ea typeface="黑体" panose="02010609060101010101" pitchFamily="2" charset="-122"/>
              </a:rPr>
              <a:t>4.</a:t>
            </a:r>
            <a:r>
              <a:rPr lang="zh-CN" altLang="en-US" sz="3200">
                <a:latin typeface="黑体" panose="02010609060101010101" pitchFamily="2" charset="-122"/>
                <a:ea typeface="黑体" panose="02010609060101010101" pitchFamily="2" charset="-122"/>
                <a:hlinkClick r:id="" action="ppaction://noaction"/>
              </a:rPr>
              <a:t>花</a:t>
            </a:r>
            <a:endParaRPr lang="zh-CN" altLang="en-US" sz="320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3200" dirty="0">
                <a:latin typeface="黑体" panose="02010609060101010101" pitchFamily="2" charset="-122"/>
                <a:ea typeface="黑体" panose="02010609060101010101" pitchFamily="2" charset="-122"/>
              </a:rPr>
              <a:t>5.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  <a:hlinkClick r:id="" action="ppaction://noaction"/>
              </a:rPr>
              <a:t>果实</a:t>
            </a:r>
            <a:endParaRPr lang="zh-CN" altLang="en-US" sz="3200">
              <a:latin typeface="黑体" panose="02010609060101010101" pitchFamily="2" charset="-122"/>
              <a:ea typeface="黑体" panose="02010609060101010101" pitchFamily="2" charset="-122"/>
              <a:hlinkClick r:id="" action="ppaction://noaction"/>
            </a:endParaRPr>
          </a:p>
          <a:p>
            <a:pPr lvl="0">
              <a:lnSpc>
                <a:spcPct val="150000"/>
              </a:lnSpc>
            </a:pPr>
            <a:r>
              <a:rPr lang="en-US" altLang="zh-CN" sz="3200" dirty="0">
                <a:latin typeface="黑体" panose="02010609060101010101" pitchFamily="2" charset="-122"/>
                <a:ea typeface="黑体" panose="02010609060101010101" pitchFamily="2" charset="-122"/>
              </a:rPr>
              <a:t>6.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  <a:hlinkClick r:id="" action="ppaction://noaction"/>
              </a:rPr>
              <a:t>种子</a:t>
            </a:r>
            <a:endParaRPr lang="zh-CN" altLang="en-US" sz="32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414724" name="图片 414723" descr="1_100714143426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788" y="0"/>
            <a:ext cx="5510212" cy="4132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4725" name="动作按钮: 上一张 414724">
            <a:hlinkClick r:id="rId3" action="ppaction://hlinksldjump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2" name="图片 1" descr="360截图201705191700027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80415" y="-145415"/>
            <a:ext cx="10516870" cy="7359015"/>
          </a:xfrm>
          <a:prstGeom prst="rect">
            <a:avLst/>
          </a:prstGeom>
        </p:spPr>
      </p:pic>
    </p:spTree>
  </p:cSld>
  <p:clrMapOvr>
    <a:masterClrMapping/>
  </p:clrMapOvr>
  <p:transition advClick="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47138" name="标题 347137"/>
          <p:cNvSpPr>
            <a:spLocks noGrp="1"/>
          </p:cNvSpPr>
          <p:nvPr>
            <p:ph type="title"/>
          </p:nvPr>
        </p:nvSpPr>
        <p:spPr>
          <a:xfrm>
            <a:off x="1350963" y="571500"/>
            <a:ext cx="5335587" cy="723900"/>
          </a:xfrm>
        </p:spPr>
        <p:txBody>
          <a:bodyPr anchor="b"/>
          <a:p>
            <a:br>
              <a:rPr lang="en-US" altLang="zh-CN" sz="4000" b="1">
                <a:latin typeface="黑体" panose="02010609060101010101" pitchFamily="2" charset="-122"/>
              </a:rPr>
            </a:br>
            <a:br>
              <a:rPr lang="en-US" altLang="zh-CN" sz="4000" b="1">
                <a:latin typeface="黑体" panose="02010609060101010101" pitchFamily="2" charset="-122"/>
              </a:rPr>
            </a:br>
            <a:br>
              <a:rPr lang="en-US" altLang="zh-CN" sz="4000" b="1">
                <a:latin typeface="黑体" panose="02010609060101010101" pitchFamily="2" charset="-122"/>
              </a:rPr>
            </a:br>
            <a:r>
              <a:rPr lang="en-US" altLang="zh-CN" sz="4000" b="1">
                <a:latin typeface="黑体" panose="02010609060101010101" pitchFamily="2" charset="-122"/>
              </a:rPr>
              <a:t>1.</a:t>
            </a:r>
            <a:r>
              <a:rPr lang="zh-CN" altLang="en-US" sz="3200" b="1" dirty="0">
                <a:latin typeface="黑体" panose="02010609060101010101" pitchFamily="2" charset="-122"/>
              </a:rPr>
              <a:t>种子发芽期</a:t>
            </a:r>
            <a:endParaRPr lang="zh-CN" altLang="en-US" sz="3600" b="1">
              <a:latin typeface="黑体" panose="02010609060101010101" pitchFamily="2" charset="-122"/>
            </a:endParaRPr>
          </a:p>
        </p:txBody>
      </p:sp>
      <p:sp>
        <p:nvSpPr>
          <p:cNvPr id="347139" name="文本占位符 347138"/>
          <p:cNvSpPr>
            <a:spLocks noGrp="1"/>
          </p:cNvSpPr>
          <p:nvPr>
            <p:ph type="body" idx="1"/>
          </p:nvPr>
        </p:nvSpPr>
        <p:spPr>
          <a:xfrm>
            <a:off x="463550" y="4545013"/>
            <a:ext cx="7689850" cy="1711325"/>
          </a:xfrm>
        </p:spPr>
        <p:txBody>
          <a:bodyPr/>
          <a:p>
            <a:pPr marL="0" indent="571500">
              <a:spcBef>
                <a:spcPct val="10000"/>
              </a:spcBef>
              <a:spcAft>
                <a:spcPct val="10000"/>
              </a:spcAft>
              <a:buNone/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适宜条件下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7-9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天。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 marL="0" indent="571500">
              <a:spcBef>
                <a:spcPct val="10000"/>
              </a:spcBef>
              <a:spcAft>
                <a:spcPct val="10000"/>
              </a:spcAft>
              <a:buNone/>
            </a:pPr>
            <a:r>
              <a:rPr lang="zh-CN" altLang="en-US" sz="24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发芽适温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：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28-30℃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，最低温度为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12℃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，超过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35℃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对发芽不利。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 marL="0" indent="571500">
              <a:spcBef>
                <a:spcPct val="10000"/>
              </a:spcBef>
              <a:spcAft>
                <a:spcPct val="10000"/>
              </a:spcAft>
              <a:buNone/>
            </a:pPr>
            <a:r>
              <a:rPr lang="zh-CN" altLang="en-US" sz="24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预防：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带帽出土、高脚苗、猝倒病、立枯病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47140" name="动作按钮: 上一张 347139">
            <a:hlinkClick r:id="" action="ppaction://noaction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415752" name="图片 4157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3938" y="1295400"/>
            <a:ext cx="6910387" cy="3249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5753" name="矩形 415752"/>
          <p:cNvSpPr/>
          <p:nvPr/>
        </p:nvSpPr>
        <p:spPr>
          <a:xfrm>
            <a:off x="3640138" y="3937000"/>
            <a:ext cx="2317750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1600" dirty="0">
                <a:solidFill>
                  <a:schemeClr val="bg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zh-CN" altLang="en-US" sz="1600" dirty="0">
                <a:solidFill>
                  <a:schemeClr val="bg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发芽</a:t>
            </a:r>
            <a:r>
              <a:rPr lang="en-US" altLang="zh-CN" sz="1600" dirty="0">
                <a:solidFill>
                  <a:schemeClr val="bg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</a:t>
            </a:r>
            <a:r>
              <a:rPr lang="zh-CN" altLang="en-US" sz="1600" dirty="0">
                <a:solidFill>
                  <a:schemeClr val="bg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第一片真叶出现</a:t>
            </a:r>
            <a:r>
              <a:rPr lang="en-US" altLang="zh-CN" sz="1600">
                <a:solidFill>
                  <a:schemeClr val="bg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  <a:endParaRPr lang="en-US" altLang="zh-CN" sz="1600">
              <a:solidFill>
                <a:schemeClr val="bg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360截图201705191700175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8640" y="-107950"/>
            <a:ext cx="10188575" cy="7368540"/>
          </a:xfrm>
          <a:prstGeom prst="rect">
            <a:avLst/>
          </a:prstGeom>
        </p:spPr>
      </p:pic>
    </p:spTree>
  </p:cSld>
  <p:clrMapOvr>
    <a:masterClrMapping/>
  </p:clrMapOvr>
  <p:transition advClick="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48162" name="标题 348161"/>
          <p:cNvSpPr>
            <a:spLocks noGrp="1"/>
          </p:cNvSpPr>
          <p:nvPr>
            <p:ph type="title"/>
          </p:nvPr>
        </p:nvSpPr>
        <p:spPr>
          <a:xfrm>
            <a:off x="1350963" y="571500"/>
            <a:ext cx="5335587" cy="723900"/>
          </a:xfrm>
        </p:spPr>
        <p:txBody>
          <a:bodyPr anchor="b"/>
          <a:p>
            <a:r>
              <a:rPr lang="en-US" altLang="zh-CN" sz="4000" b="1">
                <a:latin typeface="黑体" panose="02010609060101010101" pitchFamily="2" charset="-122"/>
              </a:rPr>
              <a:t>2.</a:t>
            </a:r>
            <a:r>
              <a:rPr lang="zh-CN" altLang="en-US" sz="3200" b="1" dirty="0">
                <a:latin typeface="黑体" panose="02010609060101010101" pitchFamily="2" charset="-122"/>
              </a:rPr>
              <a:t>幼苗期</a:t>
            </a:r>
            <a:endParaRPr lang="zh-CN" altLang="en-US" sz="3600" b="1">
              <a:latin typeface="黑体" panose="02010609060101010101" pitchFamily="2" charset="-122"/>
            </a:endParaRPr>
          </a:p>
        </p:txBody>
      </p:sp>
      <p:sp>
        <p:nvSpPr>
          <p:cNvPr id="348163" name="文本占位符 348162"/>
          <p:cNvSpPr>
            <a:spLocks noGrp="1"/>
          </p:cNvSpPr>
          <p:nvPr>
            <p:ph type="body" idx="1"/>
          </p:nvPr>
        </p:nvSpPr>
        <p:spPr>
          <a:xfrm>
            <a:off x="438150" y="1538288"/>
            <a:ext cx="8208963" cy="4533900"/>
          </a:xfrm>
        </p:spPr>
        <p:txBody>
          <a:bodyPr/>
          <a:p>
            <a:pPr marL="0" indent="0">
              <a:lnSpc>
                <a:spcPct val="90000"/>
              </a:lnSpc>
              <a:spcAft>
                <a:spcPct val="20000"/>
              </a:spcAft>
              <a:buNone/>
            </a:pP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第一真叶展开到定植，经历两个阶段：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  <a:p>
            <a:pPr marL="0" indent="0">
              <a:lnSpc>
                <a:spcPct val="90000"/>
              </a:lnSpc>
              <a:spcAft>
                <a:spcPct val="20000"/>
              </a:spcAft>
            </a:pPr>
            <a:r>
              <a:rPr lang="zh-CN" altLang="en-US" sz="28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基本营养阶段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：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2-3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片真叶前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  <a:p>
            <a:pPr marL="0" indent="0">
              <a:lnSpc>
                <a:spcPct val="90000"/>
              </a:lnSpc>
              <a:spcAft>
                <a:spcPct val="20000"/>
              </a:spcAft>
            </a:pPr>
            <a:r>
              <a:rPr lang="zh-CN" altLang="en-US" sz="28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花芽分化与营养阶段：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2-3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片真叶展开后开始分化。花序、小花、叶片分化及顶芽的生长连续交错进行。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  <a:p>
            <a:pPr marL="0" indent="0">
              <a:lnSpc>
                <a:spcPct val="90000"/>
              </a:lnSpc>
              <a:spcAft>
                <a:spcPct val="20000"/>
              </a:spcAft>
              <a:buNone/>
            </a:pP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424970" name="图片 424969" descr="img559366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7313" y="3932238"/>
            <a:ext cx="2536825" cy="2925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24971" name="动作按钮: 上一张 424970">
            <a:hlinkClick r:id="" action="ppaction://noaction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424974" name="图片 424973" descr="104_185944_c88a98ef9499eb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2238"/>
            <a:ext cx="3897313" cy="2925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24975" name="矩形 424974"/>
          <p:cNvSpPr/>
          <p:nvPr/>
        </p:nvSpPr>
        <p:spPr>
          <a:xfrm>
            <a:off x="6434138" y="3932238"/>
            <a:ext cx="2709862" cy="1927225"/>
          </a:xfrm>
          <a:prstGeom prst="rect">
            <a:avLst/>
          </a:prstGeom>
          <a:noFill/>
          <a:ln w="9525" cap="flat" cmpd="sng">
            <a:solidFill>
              <a:srgbClr val="00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/>
            <a:r>
              <a:rPr lang="zh-CN" altLang="en-US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播后</a:t>
            </a:r>
            <a:r>
              <a:rPr lang="en-US" altLang="zh-CN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20-30d</a:t>
            </a:r>
            <a:r>
              <a:rPr lang="zh-CN" altLang="en-US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分化第</a:t>
            </a:r>
            <a:r>
              <a:rPr lang="en-US" altLang="zh-CN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花序，每</a:t>
            </a:r>
            <a:r>
              <a:rPr lang="en-US" altLang="zh-CN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10d</a:t>
            </a:r>
            <a:r>
              <a:rPr lang="zh-CN" altLang="en-US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左右分化</a:t>
            </a:r>
            <a:r>
              <a:rPr lang="en-US" altLang="zh-CN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个花序。花芽开始分化后每</a:t>
            </a:r>
            <a:r>
              <a:rPr lang="en-US" altLang="zh-CN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2-3d</a:t>
            </a:r>
            <a:r>
              <a:rPr lang="zh-CN" altLang="en-US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分化一个小花。</a:t>
            </a:r>
            <a:endParaRPr lang="zh-CN" altLang="en-US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" name="图片 1" descr="360截图201705191700341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7370" y="-29210"/>
            <a:ext cx="10144760" cy="7388860"/>
          </a:xfrm>
          <a:prstGeom prst="rect">
            <a:avLst/>
          </a:prstGeom>
        </p:spPr>
      </p:pic>
    </p:spTree>
  </p:cSld>
  <p:clrMapOvr>
    <a:masterClrMapping/>
  </p:clrMapOvr>
  <p:transition advClick="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51234" name="标题 351233"/>
          <p:cNvSpPr>
            <a:spLocks noGrp="1"/>
          </p:cNvSpPr>
          <p:nvPr>
            <p:ph type="title"/>
          </p:nvPr>
        </p:nvSpPr>
        <p:spPr>
          <a:xfrm>
            <a:off x="1350963" y="571500"/>
            <a:ext cx="7069137" cy="723900"/>
          </a:xfrm>
        </p:spPr>
        <p:txBody>
          <a:bodyPr anchor="b"/>
          <a:p>
            <a:r>
              <a:rPr lang="zh-CN" altLang="en-US" sz="3600" dirty="0">
                <a:latin typeface="黑体" panose="02010609060101010101" pitchFamily="2" charset="-122"/>
              </a:rPr>
              <a:t>幼苗期</a:t>
            </a:r>
            <a:r>
              <a:rPr lang="en-US" altLang="zh-CN" sz="3600">
                <a:latin typeface="黑体" panose="02010609060101010101" pitchFamily="2" charset="-122"/>
              </a:rPr>
              <a:t>--</a:t>
            </a:r>
            <a:r>
              <a:rPr lang="zh-CN" altLang="en-US" sz="2800" dirty="0">
                <a:latin typeface="黑体" panose="02010609060101010101" pitchFamily="2" charset="-122"/>
              </a:rPr>
              <a:t>花芽分化</a:t>
            </a:r>
            <a:endParaRPr lang="zh-CN" altLang="en-US" sz="3600">
              <a:latin typeface="黑体" panose="02010609060101010101" pitchFamily="2" charset="-122"/>
            </a:endParaRPr>
          </a:p>
        </p:txBody>
      </p:sp>
      <p:sp>
        <p:nvSpPr>
          <p:cNvPr id="351235" name="文本占位符 351234"/>
          <p:cNvSpPr>
            <a:spLocks noGrp="1"/>
          </p:cNvSpPr>
          <p:nvPr>
            <p:ph type="body" idx="1"/>
          </p:nvPr>
        </p:nvSpPr>
        <p:spPr>
          <a:xfrm>
            <a:off x="438150" y="1638300"/>
            <a:ext cx="8439150" cy="1522413"/>
          </a:xfrm>
        </p:spPr>
        <p:txBody>
          <a:bodyPr/>
          <a:p>
            <a:pPr marL="0" indent="571500"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花芽分化的节位高低、数目、质量受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</a:rPr>
              <a:t>品种</a:t>
            </a:r>
            <a:r>
              <a:rPr lang="zh-CN" altLang="en-US" sz="2400" dirty="0">
                <a:latin typeface="黑体" panose="02010609060101010101" pitchFamily="2" charset="-122"/>
              </a:rPr>
              <a:t>及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</a:rPr>
              <a:t>育苗条件</a:t>
            </a:r>
            <a:r>
              <a:rPr lang="zh-CN" altLang="en-US" sz="2400" dirty="0">
                <a:latin typeface="黑体" panose="02010609060101010101" pitchFamily="2" charset="-122"/>
              </a:rPr>
              <a:t>制约。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0" indent="571500"/>
            <a:r>
              <a:rPr lang="zh-CN" altLang="en-US" sz="2400" dirty="0">
                <a:latin typeface="黑体" panose="02010609060101010101" pitchFamily="2" charset="-122"/>
              </a:rPr>
              <a:t>早熟品种：</a:t>
            </a:r>
            <a:r>
              <a:rPr lang="en-US" altLang="zh-CN" sz="2400" dirty="0">
                <a:latin typeface="黑体" panose="02010609060101010101" pitchFamily="2" charset="-122"/>
              </a:rPr>
              <a:t>6-7</a:t>
            </a:r>
            <a:r>
              <a:rPr lang="zh-CN" altLang="en-US" sz="2400" dirty="0">
                <a:latin typeface="黑体" panose="02010609060101010101" pitchFamily="2" charset="-122"/>
              </a:rPr>
              <a:t>片叶始花，中晚熟品种：</a:t>
            </a:r>
            <a:r>
              <a:rPr lang="en-US" altLang="zh-CN" sz="2400" dirty="0">
                <a:latin typeface="黑体" panose="02010609060101010101" pitchFamily="2" charset="-122"/>
              </a:rPr>
              <a:t>7-8</a:t>
            </a:r>
            <a:r>
              <a:rPr lang="zh-CN" altLang="en-US" sz="2400" dirty="0">
                <a:latin typeface="黑体" panose="02010609060101010101" pitchFamily="2" charset="-122"/>
              </a:rPr>
              <a:t>片叶始花。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0" indent="571500"/>
            <a:r>
              <a:rPr lang="zh-CN" altLang="en-US" sz="2400" dirty="0">
                <a:latin typeface="黑体" panose="02010609060101010101" pitchFamily="2" charset="-122"/>
              </a:rPr>
              <a:t>适宜</a:t>
            </a:r>
            <a:r>
              <a:rPr lang="zh-CN" altLang="en-US" sz="2400" dirty="0">
                <a:solidFill>
                  <a:schemeClr val="folHlink"/>
                </a:solidFill>
                <a:latin typeface="黑体" panose="02010609060101010101" pitchFamily="2" charset="-122"/>
              </a:rPr>
              <a:t>温度</a:t>
            </a:r>
            <a:r>
              <a:rPr lang="zh-CN" altLang="en-US" sz="2400" dirty="0">
                <a:latin typeface="黑体" panose="02010609060101010101" pitchFamily="2" charset="-122"/>
              </a:rPr>
              <a:t>、充足光照和水分、营养利于花芽分化。</a:t>
            </a:r>
            <a:endParaRPr lang="zh-CN" altLang="en-US" sz="2400" dirty="0">
              <a:latin typeface="黑体" panose="02010609060101010101" pitchFamily="2" charset="-122"/>
            </a:endParaRPr>
          </a:p>
        </p:txBody>
      </p:sp>
      <p:sp>
        <p:nvSpPr>
          <p:cNvPr id="351236" name="动作按钮: 上一张 351235">
            <a:hlinkClick r:id="rId1" action="ppaction://hlinksldjump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12678" name="圆角矩形标注 412677"/>
          <p:cNvSpPr/>
          <p:nvPr/>
        </p:nvSpPr>
        <p:spPr>
          <a:xfrm>
            <a:off x="909638" y="3994150"/>
            <a:ext cx="5962650" cy="990600"/>
          </a:xfrm>
          <a:prstGeom prst="wedgeRoundRectCallout">
            <a:avLst>
              <a:gd name="adj1" fmla="val -31949"/>
              <a:gd name="adj2" fmla="val -163139"/>
              <a:gd name="adj3" fmla="val 16667"/>
            </a:avLst>
          </a:prstGeom>
          <a:solidFill>
            <a:srgbClr val="008000"/>
          </a:solidFill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/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高温下尤其昼夜温差小花芽数目减少。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 lvl="0"/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夜温低于</a:t>
            </a:r>
            <a:r>
              <a:rPr lang="en-US" altLang="zh-CN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7℃</a:t>
            </a: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时则易出现畸形花。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" name="图片 1" descr="360截图201705191709223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5185" y="-111760"/>
            <a:ext cx="10247630" cy="7218680"/>
          </a:xfrm>
          <a:prstGeom prst="rect">
            <a:avLst/>
          </a:prstGeom>
        </p:spPr>
      </p:pic>
    </p:spTree>
  </p:cSld>
  <p:clrMapOvr>
    <a:masterClrMapping/>
  </p:clrMapOvr>
  <p:transition advClick="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49186" name="标题 349185"/>
          <p:cNvSpPr>
            <a:spLocks noGrp="1"/>
          </p:cNvSpPr>
          <p:nvPr>
            <p:ph type="title"/>
          </p:nvPr>
        </p:nvSpPr>
        <p:spPr>
          <a:xfrm>
            <a:off x="1350963" y="571500"/>
            <a:ext cx="5335587" cy="723900"/>
          </a:xfrm>
        </p:spPr>
        <p:txBody>
          <a:bodyPr anchor="b"/>
          <a:p>
            <a:r>
              <a:rPr lang="en-US" altLang="zh-CN" sz="4000" b="1">
                <a:latin typeface="黑体" panose="02010609060101010101" pitchFamily="2" charset="-122"/>
              </a:rPr>
              <a:t>3.</a:t>
            </a:r>
            <a:r>
              <a:rPr lang="zh-CN" altLang="en-US" sz="3200" b="1" dirty="0">
                <a:latin typeface="黑体" panose="02010609060101010101" pitchFamily="2" charset="-122"/>
              </a:rPr>
              <a:t>开花期</a:t>
            </a:r>
            <a:endParaRPr lang="zh-CN" altLang="en-US" sz="3600" b="1">
              <a:latin typeface="黑体" panose="02010609060101010101" pitchFamily="2" charset="-122"/>
            </a:endParaRPr>
          </a:p>
        </p:txBody>
      </p:sp>
      <p:sp>
        <p:nvSpPr>
          <p:cNvPr id="349187" name="文本占位符 349186"/>
          <p:cNvSpPr>
            <a:spLocks noGrp="1"/>
          </p:cNvSpPr>
          <p:nvPr>
            <p:ph type="body" idx="1"/>
          </p:nvPr>
        </p:nvSpPr>
        <p:spPr>
          <a:xfrm>
            <a:off x="438150" y="1524000"/>
            <a:ext cx="8439150" cy="4914900"/>
          </a:xfrm>
        </p:spPr>
        <p:txBody>
          <a:bodyPr/>
          <a:p>
            <a:pPr marL="0" indent="571500">
              <a:lnSpc>
                <a:spcPct val="150000"/>
              </a:lnSpc>
              <a:buNone/>
            </a:pPr>
            <a:r>
              <a:rPr lang="zh-CN" altLang="en-US" sz="2800" dirty="0">
                <a:latin typeface="黑体" panose="02010609060101010101" pitchFamily="2" charset="-122"/>
              </a:rPr>
              <a:t>第一花序现蕾、开花到座果。是生长中心过渡的转折期。</a:t>
            </a:r>
            <a:endParaRPr lang="zh-CN" altLang="en-US" sz="2800" dirty="0">
              <a:latin typeface="黑体" panose="02010609060101010101" pitchFamily="2" charset="-122"/>
            </a:endParaRPr>
          </a:p>
          <a:p>
            <a:pPr marL="0" indent="571500">
              <a:lnSpc>
                <a:spcPct val="150000"/>
              </a:lnSpc>
              <a:buNone/>
            </a:pPr>
            <a:r>
              <a:rPr lang="zh-CN" altLang="en-US" sz="2800" dirty="0">
                <a:solidFill>
                  <a:srgbClr val="FF0066"/>
                </a:solidFill>
                <a:latin typeface="黑体" panose="02010609060101010101" pitchFamily="2" charset="-122"/>
              </a:rPr>
              <a:t>管理重点：</a:t>
            </a:r>
            <a:r>
              <a:rPr lang="zh-CN" altLang="en-US" sz="2800" dirty="0">
                <a:latin typeface="黑体" panose="02010609060101010101" pitchFamily="2" charset="-122"/>
              </a:rPr>
              <a:t>协调营养生长与生殖生长的矛盾。主要做到蹲苗，促进早发根，注意保花保果。防止徒长和坠秧现象。</a:t>
            </a:r>
            <a:endParaRPr lang="zh-CN" altLang="en-US" sz="2800" dirty="0">
              <a:latin typeface="黑体" panose="02010609060101010101" pitchFamily="2" charset="-122"/>
            </a:endParaRPr>
          </a:p>
        </p:txBody>
      </p:sp>
      <p:sp>
        <p:nvSpPr>
          <p:cNvPr id="349190" name="动作按钮: 上一张 349189">
            <a:hlinkClick r:id="" action="ppaction://noaction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349192" name="图片 349191" descr="200812101139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4613" y="4283075"/>
            <a:ext cx="3681412" cy="257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360截图201705191709349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6565" y="150495"/>
            <a:ext cx="9823450" cy="7501890"/>
          </a:xfrm>
          <a:prstGeom prst="rect">
            <a:avLst/>
          </a:prstGeom>
        </p:spPr>
      </p:pic>
    </p:spTree>
  </p:cSld>
  <p:clrMapOvr>
    <a:masterClrMapping/>
  </p:clrMapOvr>
  <p:transition advClick="0">
    <p:random/>
  </p:transition>
</p:sld>
</file>

<file path=ppt/theme/theme1.xml><?xml version="1.0" encoding="utf-8"?>
<a:theme xmlns:a="http://schemas.openxmlformats.org/drawingml/2006/main" name="Blends">
  <a:themeElements>
    <a:clrScheme name="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0"/>
      </a:accent5>
      <a:accent6>
        <a:srgbClr val="E5B900"/>
      </a:accent6>
      <a:hlink>
        <a:srgbClr val="0000CC"/>
      </a:hlink>
      <a:folHlink>
        <a:srgbClr val="FF6600"/>
      </a:folHlink>
    </a:clrScheme>
    <a:fontScheme name="">
      <a:majorFont>
        <a:latin typeface="Tahoma"/>
        <a:ea typeface="黑体"/>
        <a:cs typeface=""/>
      </a:majorFont>
      <a:minorFont>
        <a:latin typeface="Tahoma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000000"/>
        </a:lt1>
        <a:dk2>
          <a:srgbClr val="DDDDDD"/>
        </a:dk2>
        <a:lt2>
          <a:srgbClr val="969696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CDCDC"/>
        </a:accent4>
        <a:accent5>
          <a:srgbClr val="AAEFD0"/>
        </a:accent5>
        <a:accent6>
          <a:srgbClr val="2D2DB7"/>
        </a:accent6>
        <a:hlink>
          <a:srgbClr val="FF5050"/>
        </a:hlink>
        <a:folHlink>
          <a:srgbClr val="FFC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0"/>
        </a:accent5>
        <a:accent6>
          <a:srgbClr val="E5B900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2F2F2"/>
        </a:accent5>
        <a:accent6>
          <a:srgbClr val="727272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CC"/>
        </a:lt1>
        <a:dk2>
          <a:srgbClr val="FFFFCC"/>
        </a:dk2>
        <a:lt2>
          <a:srgbClr val="000094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CDCDC"/>
        </a:accent4>
        <a:accent5>
          <a:srgbClr val="ADC8FF"/>
        </a:accent5>
        <a:accent6>
          <a:srgbClr val="8900E5"/>
        </a:accent6>
        <a:hlink>
          <a:srgbClr val="FF33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CCA"/>
        </a:accent5>
        <a:accent6>
          <a:srgbClr val="4345A2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AAB82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5"/>
        </a:accent5>
        <a:accent6>
          <a:srgbClr val="ACACAC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0"/>
        </a:accent5>
        <a:accent6>
          <a:srgbClr val="E5B900"/>
        </a:accent6>
        <a:hlink>
          <a:srgbClr val="0000CC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0</TotalTime>
  <Words>1679</Words>
  <Application>WPS 演示</Application>
  <PresentationFormat>在屏幕上显示</PresentationFormat>
  <Paragraphs>136</Paragraphs>
  <Slides>18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  <vt:variant>
        <vt:lpstr>自定义放映</vt:lpstr>
      </vt:variant>
      <vt:variant>
        <vt:i4>1</vt:i4>
      </vt:variant>
    </vt:vector>
  </HeadingPairs>
  <TitlesOfParts>
    <vt:vector size="33" baseType="lpstr">
      <vt:lpstr>Arial</vt:lpstr>
      <vt:lpstr>宋体</vt:lpstr>
      <vt:lpstr>Wingdings</vt:lpstr>
      <vt:lpstr>Times New Roman</vt:lpstr>
      <vt:lpstr>Tahoma</vt:lpstr>
      <vt:lpstr>楷体_GB2312</vt:lpstr>
      <vt:lpstr>黑体</vt:lpstr>
      <vt:lpstr>微软雅黑</vt:lpstr>
      <vt:lpstr>仿宋_GB2312</vt:lpstr>
      <vt:lpstr>Monotype Sorts</vt:lpstr>
      <vt:lpstr>新宋体</vt:lpstr>
      <vt:lpstr>仿宋</vt:lpstr>
      <vt:lpstr>Wingdings</vt:lpstr>
      <vt:lpstr>Blends</vt:lpstr>
      <vt:lpstr>西红柿栽培技术</vt:lpstr>
      <vt:lpstr>目录</vt:lpstr>
      <vt:lpstr>一、概述</vt:lpstr>
      <vt:lpstr>二、生物学基础</vt:lpstr>
      <vt:lpstr>（一）植物学特征 及生育周期</vt:lpstr>
      <vt:lpstr>   1.种子发芽期</vt:lpstr>
      <vt:lpstr>2.幼苗期</vt:lpstr>
      <vt:lpstr>幼苗期--花芽分化</vt:lpstr>
      <vt:lpstr>3.开花期</vt:lpstr>
      <vt:lpstr>4.结果期</vt:lpstr>
      <vt:lpstr>（二）对环境条件的要求</vt:lpstr>
      <vt:lpstr>1.温度</vt:lpstr>
      <vt:lpstr>2.水分</vt:lpstr>
      <vt:lpstr>3.光照</vt:lpstr>
      <vt:lpstr>4.土壤与营养</vt:lpstr>
      <vt:lpstr>三、类型与品种</vt:lpstr>
      <vt:lpstr>中杂105号</vt:lpstr>
      <vt:lpstr>圣女樱桃番茄</vt:lpstr>
      <vt:lpstr>自定义放映1</vt:lpstr>
    </vt:vector>
  </TitlesOfParts>
  <Company>河北农业大学园艺系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蔬菜栽培学各论</dc:title>
  <dc:creator>李青云</dc:creator>
  <cp:lastModifiedBy>Administrator</cp:lastModifiedBy>
  <cp:revision>1600</cp:revision>
  <dcterms:created xsi:type="dcterms:W3CDTF">2000-10-22T12:32:00Z</dcterms:created>
  <dcterms:modified xsi:type="dcterms:W3CDTF">2017-05-20T02:48:58Z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